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2" r:id="rId3"/>
    <p:sldId id="257" r:id="rId4"/>
    <p:sldId id="258" r:id="rId5"/>
    <p:sldId id="324" r:id="rId6"/>
    <p:sldId id="259" r:id="rId7"/>
    <p:sldId id="260" r:id="rId8"/>
    <p:sldId id="261" r:id="rId9"/>
    <p:sldId id="269" r:id="rId10"/>
    <p:sldId id="270" r:id="rId11"/>
    <p:sldId id="271" r:id="rId12"/>
    <p:sldId id="266" r:id="rId13"/>
    <p:sldId id="263" r:id="rId14"/>
    <p:sldId id="264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325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26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40" r:id="rId60"/>
    <p:sldId id="316" r:id="rId61"/>
    <p:sldId id="317" r:id="rId62"/>
    <p:sldId id="327" r:id="rId63"/>
    <p:sldId id="318" r:id="rId64"/>
    <p:sldId id="319" r:id="rId65"/>
    <p:sldId id="320" r:id="rId66"/>
    <p:sldId id="321" r:id="rId67"/>
    <p:sldId id="322" r:id="rId68"/>
    <p:sldId id="323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CFAA"/>
    <a:srgbClr val="6CEC62"/>
    <a:srgbClr val="FFFC32"/>
    <a:srgbClr val="E5F23C"/>
    <a:srgbClr val="E10909"/>
    <a:srgbClr val="DFE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4849" autoAdjust="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FDA07-0A89-4977-9FE9-9BFF9206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7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3B81D-F003-41F1-AAA8-917236F8A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01E9-5B9E-4C33-8F8C-D81EAB799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5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9656A-74D5-487D-B947-9B2402083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2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EE3DE-E0A2-4B38-94CE-A08A96D9D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3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D7058-093A-4343-8DC5-431C4F0ED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2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766D-947D-4DE6-BB39-12074D505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6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44B92-C813-4B36-BCA6-9DBC0F51D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2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658D-91DC-402E-82E5-C4C5FFEC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3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1488-4C33-43EC-9F32-D15F3184A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F9391-3012-4D97-8D3D-58C3D5699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5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800CD1-43A1-477D-8F09-14DE6CC7B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file:///\\SMSDC01\PUBLICDATA\Clopton\Math%20sound%20files\logan%20poops%20his%20pants%20part%20two.wav" TargetMode="Externa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file:///\\SMSDC01\PUBLICDATA\Clopton\Math%20sound%20files\will%20shines%20like%20the%20sun.wa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file:///\\SMSDC01\PUBLICDATA\Clopton\Math%20sound%20files\logan%20poops%20his%20pants%20part%20two.wav" TargetMode="Externa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audio" Target="file:///\\SMSDC01\PUBLICDATA\Clopton\Math%20sound%20files\will%20shines%20like%20the%20sun.wa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file:///\\SMSDC01\PUBLICDATA\Clopton\Math%20sound%20files\logan%20poops%20his%20pants%20part%20two.wav" TargetMode="Externa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audio" Target="file:///\\SMSDC01\PUBLICDATA\Clopton\Math%20sound%20files\will%20shines%20like%20the%20sun.wav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1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13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file:///\\SMSDC01\PUBLICDATA\Clopton\Math%20sound%20files\logan%20poops%20his%20pants%20part%20two.wav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audio" Target="file:///\\SMSDC01\PUBLICDATA\Clopton\Math%20sound%20files\will%20shines%20like%20the%20sun.wav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15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.w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17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6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4.wmf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7.wmf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10" Type="http://schemas.openxmlformats.org/officeDocument/2006/relationships/image" Target="../media/image26.png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7.xml"/><Relationship Id="rId5" Type="http://schemas.openxmlformats.org/officeDocument/2006/relationships/audio" Target="file:///\\SMSDC01\PUBLICDATA\Clopton\Math%20sound%20files\will%20shines%20like%20the%20sun.wav" TargetMode="External"/><Relationship Id="rId4" Type="http://schemas.openxmlformats.org/officeDocument/2006/relationships/audio" Target="file:///\\SMSDC01\PUBLICDATA\Clopton\Math%20sound%20files\logan%20poops%20his%20pants%20part%20two.wav" TargetMode="External"/><Relationship Id="rId9" Type="http://schemas.openxmlformats.org/officeDocument/2006/relationships/image" Target="../media/image4.wm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MSDC01\PUBLICDATA\Clopton\Math%20sound%20files\logan%20poops%20his%20pants%20part%20thre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file:///\\SMSDC01\PUBLICDATA\Clopton\Math%20sound%20files\logan%20poops%20his%20pants%20part%20two.wav" TargetMode="Externa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file:///\\SMSDC01\PUBLICDATA\Clopton\Math%20sound%20files\will%20shines%20like%20the%20sun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 sz="7200" smtClean="0">
                <a:latin typeface="Arial Rounded MT Bold" pitchFamily="34" charset="0"/>
              </a:rPr>
              <a:t>6</a:t>
            </a:r>
            <a:r>
              <a:rPr lang="en-US" sz="7200" baseline="30000" smtClean="0">
                <a:latin typeface="Arial Rounded MT Bold" pitchFamily="34" charset="0"/>
              </a:rPr>
              <a:t>th</a:t>
            </a:r>
            <a:r>
              <a:rPr lang="en-US" sz="7200" smtClean="0">
                <a:latin typeface="Arial Rounded MT Bold" pitchFamily="34" charset="0"/>
              </a:rPr>
              <a:t> Grade </a:t>
            </a:r>
            <a:br>
              <a:rPr lang="en-US" sz="7200" smtClean="0">
                <a:latin typeface="Arial Rounded MT Bold" pitchFamily="34" charset="0"/>
              </a:rPr>
            </a:br>
            <a:r>
              <a:rPr lang="en-US" sz="7200" smtClean="0">
                <a:latin typeface="Arial Rounded MT Bold" pitchFamily="34" charset="0"/>
              </a:rPr>
              <a:t>Ciphering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1-2 Answer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49157" name="TextBox 6"/>
          <p:cNvSpPr txBox="1">
            <a:spLocks noChangeArrowheads="1"/>
          </p:cNvSpPr>
          <p:nvPr/>
        </p:nvSpPr>
        <p:spPr bwMode="auto">
          <a:xfrm>
            <a:off x="3124200" y="2667000"/>
            <a:ext cx="281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dirty="0" smtClean="0">
                <a:latin typeface="Arial Rounded MT Bold" pitchFamily="34" charset="0"/>
              </a:rPr>
              <a:t>21</a:t>
            </a:r>
            <a:endParaRPr lang="en-US" sz="72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1-3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6571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/>
              <a:t>Mr. Bob bought a bag of apples and a box of candy for $2.00.  He could have purchased 2 bags of apples and NO candy for $1.00.  How much would he pay for 5 bags of apples and 10 boxes of candy?</a:t>
            </a:r>
            <a:endParaRPr lang="en-US" sz="4000" dirty="0"/>
          </a:p>
          <a:p>
            <a:pPr algn="ctr" eaLnBrk="1" hangingPunct="1">
              <a:spcBef>
                <a:spcPct val="50000"/>
              </a:spcBef>
            </a:pPr>
            <a:endParaRPr lang="en-US" sz="4000" dirty="0"/>
          </a:p>
          <a:p>
            <a:pPr algn="ctr" eaLnBrk="1" hangingPunct="1">
              <a:spcBef>
                <a:spcPct val="50000"/>
              </a:spcBef>
            </a:pPr>
            <a:r>
              <a:rPr lang="en-US" dirty="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sz="3600" b="1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50184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66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egin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681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71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72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1-3 Answer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400" dirty="0"/>
          </a:p>
          <a:p>
            <a:pPr algn="ctr" eaLnBrk="1" hangingPunct="1">
              <a:spcBef>
                <a:spcPct val="50000"/>
              </a:spcBef>
            </a:pPr>
            <a:r>
              <a:rPr lang="en-US" sz="9600" b="1" baseline="30000" dirty="0" smtClean="0">
                <a:latin typeface="Arial Rounded MT Bold" pitchFamily="34" charset="0"/>
              </a:rPr>
              <a:t>$17.50 </a:t>
            </a:r>
            <a:endParaRPr lang="en-US" sz="96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1-4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001000" cy="4431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6000" dirty="0" smtClean="0"/>
                  <a:t>Evaluate: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6000" dirty="0" smtClean="0"/>
                  <a:t>2 </a:t>
                </a:r>
                <a14:m>
                  <m:oMath xmlns:m="http://schemas.openxmlformats.org/officeDocument/2006/math">
                    <m:r>
                      <a:rPr lang="en-US" sz="600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6000" dirty="0" smtClean="0"/>
                  <a:t> 5 </a:t>
                </a:r>
                <a14:m>
                  <m:oMath xmlns:m="http://schemas.openxmlformats.org/officeDocument/2006/math">
                    <m:r>
                      <a:rPr lang="en-US" sz="600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6000" dirty="0" smtClean="0"/>
                  <a:t> 6 + 3 – 2 </a:t>
                </a:r>
                <a14:m>
                  <m:oMath xmlns:m="http://schemas.openxmlformats.org/officeDocument/2006/math">
                    <m:r>
                      <a:rPr lang="en-US" sz="60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6000" dirty="0" smtClean="0"/>
                  <a:t>2</a:t>
                </a:r>
                <a:endParaRPr lang="en-US" sz="6000" dirty="0"/>
              </a:p>
              <a:p>
                <a:pPr eaLnBrk="1" hangingPunct="1">
                  <a:spcBef>
                    <a:spcPct val="50000"/>
                  </a:spcBef>
                </a:pPr>
                <a:endParaRPr lang="en-US" sz="4400" dirty="0"/>
              </a:p>
              <a:p>
                <a:pPr eaLnBrk="1" hangingPunct="1">
                  <a:spcBef>
                    <a:spcPct val="50000"/>
                  </a:spcBef>
                </a:pPr>
                <a:endParaRPr lang="en-US" sz="4400" dirty="0"/>
              </a:p>
            </p:txBody>
          </p:sp>
        </mc:Choice>
        <mc:Fallback xmlns="">
          <p:sp>
            <p:nvSpPr>
              <p:cNvPr id="205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001000" cy="4431983"/>
              </a:xfrm>
              <a:prstGeom prst="rect">
                <a:avLst/>
              </a:prstGeom>
              <a:blipFill rotWithShape="1">
                <a:blip r:embed="rId7"/>
                <a:stretch>
                  <a:fillRect t="-41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900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931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946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96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1-4 Answer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 dirty="0"/>
          </a:p>
          <a:p>
            <a:pPr algn="ctr" eaLnBrk="1" hangingPunct="1">
              <a:spcBef>
                <a:spcPct val="50000"/>
              </a:spcBef>
            </a:pPr>
            <a:r>
              <a:rPr lang="en-US" sz="8800" baseline="30000" dirty="0" smtClean="0"/>
              <a:t>62</a:t>
            </a:r>
            <a:endParaRPr lang="en-US" sz="8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1-5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001000" cy="2974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6600" dirty="0" smtClean="0"/>
                  <a:t>Find the sum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66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6600" dirty="0" smtClean="0"/>
                  <a:t> , its reciprocal,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6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6600" dirty="0" smtClean="0"/>
                  <a:t> . </a:t>
                </a:r>
                <a:endParaRPr lang="en-US" sz="6600" dirty="0"/>
              </a:p>
            </p:txBody>
          </p:sp>
        </mc:Choice>
        <mc:Fallback xmlns="">
          <p:sp>
            <p:nvSpPr>
              <p:cNvPr id="307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001000" cy="2974276"/>
              </a:xfrm>
              <a:prstGeom prst="rect">
                <a:avLst/>
              </a:prstGeom>
              <a:blipFill rotWithShape="1">
                <a:blip r:embed="rId7"/>
                <a:stretch>
                  <a:fillRect l="-5179" t="-1027" r="-5712" b="-65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3081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149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1165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1180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121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Sample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dirty="0" smtClean="0"/>
              <a:t>Evaluate</a:t>
            </a:r>
            <a:endParaRPr lang="en-US" sz="5400" dirty="0"/>
          </a:p>
          <a:p>
            <a:pPr algn="ctr" eaLnBrk="1" hangingPunct="1"/>
            <a:endParaRPr lang="en-US" sz="5400" dirty="0"/>
          </a:p>
          <a:p>
            <a:pPr algn="ctr" eaLnBrk="1" hangingPunct="1"/>
            <a:endParaRPr lang="en-US" sz="54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0866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9298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9303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9304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9305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9306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9307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9310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9313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9315" name="begi401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6" name="A Wa4044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7" name="A Wa4075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" name="A Wa4091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20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269055"/>
              </p:ext>
            </p:extLst>
          </p:nvPr>
        </p:nvGraphicFramePr>
        <p:xfrm>
          <a:off x="685800" y="2768600"/>
          <a:ext cx="7620000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8" imgW="952200" imgH="177480" progId="Equation.3">
                  <p:embed/>
                </p:oleObj>
              </mc:Choice>
              <mc:Fallback>
                <p:oleObj name="Equation" r:id="rId8" imgW="952200" imgH="177480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68600"/>
                        <a:ext cx="7620000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9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9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9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9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93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93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5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6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7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8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9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20"/>
                </p:tgtEl>
              </p:cMediaNode>
            </p:audio>
          </p:childTnLst>
        </p:cTn>
      </p:par>
    </p:tnLst>
    <p:bldLst>
      <p:bldP spid="9221" grpId="0"/>
      <p:bldP spid="9222" grpId="0"/>
      <p:bldP spid="9222" grpId="1"/>
      <p:bldP spid="9223" grpId="0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58" grpId="0" animBg="1"/>
      <p:bldP spid="9259" grpId="0" animBg="1"/>
      <p:bldP spid="9260" grpId="0" animBg="1"/>
      <p:bldP spid="9261" grpId="0" animBg="1"/>
      <p:bldP spid="9262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71" grpId="0" animBg="1"/>
      <p:bldP spid="9272" grpId="0" animBg="1"/>
      <p:bldP spid="9273" grpId="0" animBg="1"/>
      <p:bldP spid="9274" grpId="0" animBg="1"/>
      <p:bldP spid="9275" grpId="0" animBg="1"/>
      <p:bldP spid="9276" grpId="0" animBg="1"/>
      <p:bldP spid="9277" grpId="0" animBg="1"/>
      <p:bldP spid="9278" grpId="0" animBg="1"/>
      <p:bldP spid="9279" grpId="0" animBg="1"/>
      <p:bldP spid="9280" grpId="0" animBg="1"/>
      <p:bldP spid="9281" grpId="0" animBg="1"/>
      <p:bldP spid="9282" grpId="0" animBg="1"/>
      <p:bldP spid="9283" grpId="0" animBg="1"/>
      <p:bldP spid="9284" grpId="0" animBg="1"/>
      <p:bldP spid="9285" grpId="0" animBg="1"/>
      <p:bldP spid="9286" grpId="0" animBg="1"/>
      <p:bldP spid="9287" grpId="0" animBg="1"/>
      <p:bldP spid="9288" grpId="0" animBg="1"/>
      <p:bldP spid="9289" grpId="0" animBg="1"/>
      <p:bldP spid="9290" grpId="0" animBg="1"/>
      <p:bldP spid="9291" grpId="0" animBg="1"/>
      <p:bldP spid="9292" grpId="0" animBg="1"/>
      <p:bldP spid="9293" grpId="0" animBg="1"/>
      <p:bldP spid="9294" grpId="0" animBg="1"/>
      <p:bldP spid="9295" grpId="0" animBg="1"/>
      <p:bldP spid="9296" grpId="0" animBg="1"/>
      <p:bldP spid="9297" grpId="0" animBg="1"/>
      <p:bldP spid="9298" grpId="0" animBg="1"/>
      <p:bldP spid="9299" grpId="0" animBg="1"/>
      <p:bldP spid="9300" grpId="0" animBg="1"/>
      <p:bldP spid="9301" grpId="0" animBg="1"/>
      <p:bldP spid="9302" grpId="0" animBg="1"/>
      <p:bldP spid="9303" grpId="0" animBg="1"/>
      <p:bldP spid="9304" grpId="0" animBg="1"/>
      <p:bldP spid="9305" grpId="0" animBg="1"/>
      <p:bldP spid="9306" grpId="0" animBg="1"/>
      <p:bldP spid="9307" grpId="0" animBg="1"/>
      <p:bldP spid="9308" grpId="0" animBg="1"/>
      <p:bldP spid="9309" grpId="0" animBg="1"/>
      <p:bldP spid="9310" grpId="0" animBg="1"/>
      <p:bldP spid="9311" grpId="0" animBg="1"/>
      <p:bldP spid="9312" grpId="0" animBg="1"/>
      <p:bldP spid="9313" grpId="0" animBg="1"/>
      <p:bldP spid="93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1-5 Answer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4" name="Text Box 4"/>
              <p:cNvSpPr txBox="1">
                <a:spLocks noChangeArrowheads="1"/>
              </p:cNvSpPr>
              <p:nvPr/>
            </p:nvSpPr>
            <p:spPr bwMode="auto">
              <a:xfrm>
                <a:off x="838200" y="1143000"/>
                <a:ext cx="7620000" cy="31007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800" dirty="0" smtClean="0"/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8800" baseline="30000" dirty="0" smtClean="0"/>
                  <a:t>2.6,</a:t>
                </a:r>
                <a:r>
                  <a:rPr lang="en-US" sz="8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88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8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8000" baseline="30000" dirty="0" smtClean="0"/>
                  <a:t>, or 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 baseline="3000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8000" b="0" i="1" baseline="3000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8000" b="0" i="1" baseline="3000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8000" baseline="30000" dirty="0"/>
              </a:p>
            </p:txBody>
          </p:sp>
        </mc:Choice>
        <mc:Fallback xmlns="">
          <p:sp>
            <p:nvSpPr>
              <p:cNvPr id="563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143000"/>
                <a:ext cx="7620000" cy="3100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Extra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1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001000" cy="3712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1000" dirty="0" smtClean="0"/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6000" dirty="0"/>
                  <a:t>Solve for </a:t>
                </a:r>
                <a:r>
                  <a:rPr lang="en-US" sz="6000" dirty="0" smtClean="0"/>
                  <a:t>m:</a:t>
                </a:r>
                <a:endParaRPr lang="en-US" sz="6000" dirty="0"/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6000" dirty="0" smtClean="0"/>
                  <a:t> +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410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001000" cy="3712363"/>
              </a:xfrm>
              <a:prstGeom prst="rect">
                <a:avLst/>
              </a:prstGeom>
              <a:blipFill rotWithShape="1">
                <a:blip r:embed="rId7"/>
                <a:stretch>
                  <a:fillRect b="-18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4105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38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1399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1430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1461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Extra Answer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372" name="Text Box 4"/>
              <p:cNvSpPr txBox="1">
                <a:spLocks noChangeArrowheads="1"/>
              </p:cNvSpPr>
              <p:nvPr/>
            </p:nvSpPr>
            <p:spPr bwMode="auto">
              <a:xfrm>
                <a:off x="838200" y="1143000"/>
                <a:ext cx="7620000" cy="20480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Aft>
                    <a:spcPts val="1800"/>
                  </a:spcAft>
                </a:pPr>
                <a:r>
                  <a:rPr lang="en-US" sz="9000" dirty="0" smtClean="0"/>
                  <a:t>m </a:t>
                </a:r>
                <a:r>
                  <a:rPr lang="en-US" sz="9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9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9000" baseline="30000" dirty="0"/>
              </a:p>
            </p:txBody>
          </p:sp>
        </mc:Choice>
        <mc:Fallback xmlns="">
          <p:sp>
            <p:nvSpPr>
              <p:cNvPr id="5837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143000"/>
                <a:ext cx="7620000" cy="2048061"/>
              </a:xfrm>
              <a:prstGeom prst="rect">
                <a:avLst/>
              </a:prstGeom>
              <a:blipFill rotWithShape="1">
                <a:blip r:embed="rId2"/>
                <a:stretch>
                  <a:fillRect t="-2687" b="-152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2849563"/>
          </a:xfrm>
        </p:spPr>
        <p:txBody>
          <a:bodyPr/>
          <a:lstStyle/>
          <a:p>
            <a:r>
              <a:rPr lang="en-US" sz="6000" smtClean="0"/>
              <a:t>2nd Cipherer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2-1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 dirty="0"/>
          </a:p>
          <a:p>
            <a:pPr algn="ctr" eaLnBrk="1" hangingPunct="1">
              <a:spcBef>
                <a:spcPct val="50000"/>
              </a:spcBef>
            </a:pPr>
            <a:r>
              <a:rPr lang="en-US" sz="4800" dirty="0" smtClean="0"/>
              <a:t>4 </a:t>
            </a:r>
            <a:r>
              <a:rPr lang="en-US" sz="4800" dirty="0" err="1" smtClean="0"/>
              <a:t>Fuzzles</a:t>
            </a:r>
            <a:r>
              <a:rPr lang="en-US" sz="4800" dirty="0" smtClean="0"/>
              <a:t> are equal to 1 </a:t>
            </a:r>
            <a:r>
              <a:rPr lang="en-US" sz="4800" dirty="0" err="1" smtClean="0"/>
              <a:t>Wuzzle</a:t>
            </a:r>
            <a:r>
              <a:rPr lang="en-US" sz="4800" dirty="0" smtClean="0"/>
              <a:t> and 2 </a:t>
            </a:r>
            <a:r>
              <a:rPr lang="en-US" sz="4800" dirty="0" err="1" smtClean="0"/>
              <a:t>Wuzzles</a:t>
            </a:r>
            <a:r>
              <a:rPr lang="en-US" sz="4800" dirty="0" smtClean="0"/>
              <a:t> are equal to 1 </a:t>
            </a:r>
            <a:r>
              <a:rPr lang="en-US" sz="4800" dirty="0" err="1" smtClean="0"/>
              <a:t>Zazzle</a:t>
            </a:r>
            <a:r>
              <a:rPr lang="en-US" sz="4800" dirty="0" smtClean="0"/>
              <a:t>. How many </a:t>
            </a:r>
            <a:r>
              <a:rPr lang="en-US" sz="4800" dirty="0" err="1" smtClean="0"/>
              <a:t>Fuzzles</a:t>
            </a:r>
            <a:r>
              <a:rPr lang="en-US" sz="4800" dirty="0" smtClean="0"/>
              <a:t> make up 8 </a:t>
            </a:r>
            <a:r>
              <a:rPr lang="en-US" sz="4800" dirty="0" err="1" smtClean="0"/>
              <a:t>Wuzzles</a:t>
            </a:r>
            <a:r>
              <a:rPr lang="en-US" sz="4800" dirty="0" smtClean="0"/>
              <a:t> and 4 </a:t>
            </a:r>
            <a:r>
              <a:rPr lang="en-US" sz="4800" dirty="0" err="1" smtClean="0"/>
              <a:t>Zazzles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63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1648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1680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1695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2-1 Answer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 dirty="0"/>
          </a:p>
          <a:p>
            <a:pPr algn="ctr" eaLnBrk="1" hangingPunct="1">
              <a:spcBef>
                <a:spcPct val="50000"/>
              </a:spcBef>
            </a:pPr>
            <a:endParaRPr lang="en-US" sz="3200" baseline="30000" dirty="0"/>
          </a:p>
          <a:p>
            <a:pPr algn="ctr" eaLnBrk="1" hangingPunct="1">
              <a:spcBef>
                <a:spcPct val="50000"/>
              </a:spcBef>
            </a:pPr>
            <a:r>
              <a:rPr lang="en-US" sz="9600" baseline="30000" dirty="0" smtClean="0"/>
              <a:t>64</a:t>
            </a:r>
            <a:endParaRPr lang="en-US" sz="9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/>
          </a:p>
          <a:p>
            <a:pPr algn="ctr" eaLnBrk="1" hangingPunct="1">
              <a:spcBef>
                <a:spcPct val="50000"/>
              </a:spcBef>
            </a:pPr>
            <a:endParaRPr lang="en-US" sz="48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62472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86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egin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189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191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1929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569" name="TextBox 106"/>
          <p:cNvSpPr txBox="1">
            <a:spLocks noChangeArrowheads="1"/>
          </p:cNvSpPr>
          <p:nvPr/>
        </p:nvSpPr>
        <p:spPr bwMode="auto">
          <a:xfrm>
            <a:off x="685800" y="1828800"/>
            <a:ext cx="7848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dirty="0" smtClean="0"/>
              <a:t>The perimeter of a rectangle is 32 cm.  If the length is 10 cm, what is the width?</a:t>
            </a:r>
            <a:endParaRPr lang="en-US" sz="5400" dirty="0"/>
          </a:p>
        </p:txBody>
      </p:sp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4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2-2 Answer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2209800" y="2514600"/>
            <a:ext cx="4419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0" b="1" dirty="0" smtClean="0"/>
              <a:t>6 or 6cm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2-3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 dirty="0"/>
          </a:p>
          <a:p>
            <a:pPr algn="ctr" eaLnBrk="1" hangingPunct="1">
              <a:spcBef>
                <a:spcPct val="50000"/>
              </a:spcBef>
            </a:pPr>
            <a:r>
              <a:rPr lang="en-US" sz="4800" dirty="0" smtClean="0"/>
              <a:t>If 2.54 cm = 1 inch, find the number of cm in a dozen inches.  Express your answer as a decimal.</a:t>
            </a:r>
            <a:endParaRPr lang="en-US" sz="48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2116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213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2148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2179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2-3 Answer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 dirty="0"/>
          </a:p>
          <a:p>
            <a:pPr algn="ctr" eaLnBrk="1" hangingPunct="1">
              <a:spcBef>
                <a:spcPct val="50000"/>
              </a:spcBef>
            </a:pPr>
            <a:endParaRPr lang="en-US" sz="3200" baseline="30000" dirty="0"/>
          </a:p>
          <a:p>
            <a:pPr algn="ctr" eaLnBrk="1" hangingPunct="1">
              <a:spcBef>
                <a:spcPct val="50000"/>
              </a:spcBef>
            </a:pPr>
            <a:r>
              <a:rPr lang="en-US" sz="9600" baseline="30000" dirty="0" smtClean="0"/>
              <a:t>30.48 or 30.48cm</a:t>
            </a:r>
            <a:endParaRPr lang="en-US" sz="9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2-4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1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001000" cy="3944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1000" dirty="0" smtClean="0"/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4000" dirty="0" smtClean="0"/>
                  <a:t>Evaluate and express your answer as a fraction in simplest form: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66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66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6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66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66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en-US" sz="6600" dirty="0" smtClean="0"/>
              </a:p>
            </p:txBody>
          </p:sp>
        </mc:Choice>
        <mc:Fallback xmlns="">
          <p:sp>
            <p:nvSpPr>
              <p:cNvPr id="922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001000" cy="3944541"/>
              </a:xfrm>
              <a:prstGeom prst="rect">
                <a:avLst/>
              </a:prstGeom>
              <a:blipFill rotWithShape="1">
                <a:blip r:embed="rId7"/>
                <a:stretch>
                  <a:fillRect l="-2513" r="-4341" b="-46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9225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2366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2397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2413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2428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2-4 Answer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6" name="TextBox 6"/>
              <p:cNvSpPr txBox="1">
                <a:spLocks noChangeArrowheads="1"/>
              </p:cNvSpPr>
              <p:nvPr/>
            </p:nvSpPr>
            <p:spPr bwMode="auto">
              <a:xfrm>
                <a:off x="3581400" y="2057400"/>
                <a:ext cx="2133600" cy="2680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9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9000" b="0" i="1" smtClean="0">
                              <a:latin typeface="Cambria Math"/>
                            </a:rPr>
                            <m:t>43</m:t>
                          </m:r>
                        </m:num>
                        <m:den>
                          <m:r>
                            <a:rPr lang="en-US" sz="9000" b="0" i="1" smtClean="0">
                              <a:latin typeface="Cambria Math"/>
                            </a:rPr>
                            <m:t>63</m:t>
                          </m:r>
                        </m:den>
                      </m:f>
                    </m:oMath>
                  </m:oMathPara>
                </a14:m>
                <a:endParaRPr lang="en-US" sz="9000" dirty="0"/>
              </a:p>
            </p:txBody>
          </p:sp>
        </mc:Choice>
        <mc:Fallback xmlns="">
          <p:sp>
            <p:nvSpPr>
              <p:cNvPr id="10246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2057400"/>
                <a:ext cx="2133600" cy="2680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2-5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 dirty="0"/>
          </a:p>
          <a:p>
            <a:pPr algn="ctr" eaLnBrk="1" hangingPunct="1">
              <a:spcBef>
                <a:spcPct val="50000"/>
              </a:spcBef>
            </a:pPr>
            <a:r>
              <a:rPr lang="en-US" sz="4000" dirty="0" smtClean="0"/>
              <a:t>Fred, Jack, and Bob lose their marbles.  Suzie has 12 marbles.  How many marbles will Suzie have to give away for them ALL to have the same number of marbles?</a:t>
            </a:r>
            <a:endParaRPr lang="en-US" sz="40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11273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2616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2647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266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2678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2-5 Answer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3886200" y="2133600"/>
            <a:ext cx="1676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0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Sample Answer</a:t>
            </a: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762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dirty="0" smtClean="0"/>
              <a:t>11</a:t>
            </a:r>
            <a:endParaRPr lang="en-US" sz="8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Extra 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7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001000" cy="2659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1000" dirty="0" smtClean="0"/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4400" dirty="0" smtClean="0"/>
                  <a:t>Reduce to lowest terms: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153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441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331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001000" cy="26598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13321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2881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2896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291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2943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Extra 2 Answer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 dirty="0"/>
          </a:p>
          <a:p>
            <a:pPr algn="ctr" eaLnBrk="1" hangingPunct="1">
              <a:spcBef>
                <a:spcPct val="50000"/>
              </a:spcBef>
            </a:pPr>
            <a:endParaRPr lang="en-US" sz="3200" baseline="30000" dirty="0"/>
          </a:p>
          <a:p>
            <a:pPr algn="ctr" eaLnBrk="1" hangingPunct="1">
              <a:spcBef>
                <a:spcPct val="50000"/>
              </a:spcBef>
            </a:pPr>
            <a:endParaRPr lang="en-US" sz="96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2" name="Text Box 8"/>
              <p:cNvSpPr txBox="1">
                <a:spLocks noChangeArrowheads="1"/>
              </p:cNvSpPr>
              <p:nvPr/>
            </p:nvSpPr>
            <p:spPr bwMode="auto">
              <a:xfrm>
                <a:off x="4343400" y="2133600"/>
                <a:ext cx="609600" cy="1820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/>
                            </a:rPr>
                            <m:t>17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/>
                            </a:rPr>
                            <m:t>49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434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3400" y="2133600"/>
                <a:ext cx="609600" cy="1820948"/>
              </a:xfrm>
              <a:prstGeom prst="rect">
                <a:avLst/>
              </a:prstGeom>
              <a:blipFill rotWithShape="1">
                <a:blip r:embed="rId2"/>
                <a:stretch>
                  <a:fillRect r="-54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2849563"/>
          </a:xfrm>
        </p:spPr>
        <p:txBody>
          <a:bodyPr/>
          <a:lstStyle/>
          <a:p>
            <a:r>
              <a:rPr lang="en-US" sz="6000" smtClean="0"/>
              <a:t>3</a:t>
            </a:r>
            <a:r>
              <a:rPr lang="en-US" sz="6000" baseline="30000" smtClean="0"/>
              <a:t>rd</a:t>
            </a:r>
            <a:r>
              <a:rPr lang="en-US" sz="6000" smtClean="0"/>
              <a:t>  Cipherer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3-1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 dirty="0"/>
          </a:p>
          <a:p>
            <a:pPr algn="ctr" eaLnBrk="1" hangingPunct="1">
              <a:spcBef>
                <a:spcPct val="50000"/>
              </a:spcBef>
            </a:pPr>
            <a:r>
              <a:rPr lang="en-US" sz="4800" dirty="0"/>
              <a:t>  </a:t>
            </a:r>
            <a:r>
              <a:rPr lang="en-US" sz="4800" dirty="0" smtClean="0"/>
              <a:t>If a triangle has one angle that is 82 degrees and one angle that is 63 degrees, what is the third angle?</a:t>
            </a:r>
            <a:endParaRPr lang="en-US" sz="48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15370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313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egin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316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317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319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3-1 Answer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TextBox 6"/>
              <p:cNvSpPr txBox="1">
                <a:spLocks noChangeArrowheads="1"/>
              </p:cNvSpPr>
              <p:nvPr/>
            </p:nvSpPr>
            <p:spPr bwMode="auto">
              <a:xfrm>
                <a:off x="4114800" y="1981200"/>
                <a:ext cx="1828800" cy="1169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7000" dirty="0" smtClean="0"/>
                  <a:t>35</a:t>
                </a:r>
                <a14:m>
                  <m:oMath xmlns:m="http://schemas.openxmlformats.org/officeDocument/2006/math">
                    <m:r>
                      <a:rPr lang="en-US" sz="70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7000" u="sng" dirty="0"/>
              </a:p>
            </p:txBody>
          </p:sp>
        </mc:Choice>
        <mc:Fallback xmlns="">
          <p:sp>
            <p:nvSpPr>
              <p:cNvPr id="16390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800" y="1981200"/>
                <a:ext cx="1828800" cy="1169551"/>
              </a:xfrm>
              <a:prstGeom prst="rect">
                <a:avLst/>
              </a:prstGeom>
              <a:blipFill rotWithShape="1">
                <a:blip r:embed="rId2"/>
                <a:stretch>
                  <a:fillRect l="-24000" t="-18750" b="-406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dirty="0" smtClean="0"/>
              <a:t>What is the greatest common factor of 340 and 51? </a:t>
            </a:r>
            <a:endParaRPr lang="en-US" sz="60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17417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3380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3411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3427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344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3-2 Answer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 dirty="0"/>
          </a:p>
          <a:p>
            <a:pPr algn="ctr" eaLnBrk="1" hangingPunct="1">
              <a:spcBef>
                <a:spcPct val="50000"/>
              </a:spcBef>
            </a:pPr>
            <a:endParaRPr lang="en-US" sz="3200" baseline="30000" dirty="0"/>
          </a:p>
          <a:p>
            <a:pPr algn="ctr" eaLnBrk="1" hangingPunct="1">
              <a:spcBef>
                <a:spcPct val="50000"/>
              </a:spcBef>
            </a:pPr>
            <a:r>
              <a:rPr lang="en-US" sz="9600" baseline="30000" dirty="0" smtClean="0"/>
              <a:t>17</a:t>
            </a:r>
            <a:endParaRPr lang="en-US" sz="9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2849563"/>
          </a:xfrm>
        </p:spPr>
        <p:txBody>
          <a:bodyPr/>
          <a:lstStyle/>
          <a:p>
            <a:r>
              <a:rPr lang="en-US" sz="6000" smtClean="0"/>
              <a:t>1</a:t>
            </a:r>
            <a:r>
              <a:rPr lang="en-US" sz="6000" baseline="30000" smtClean="0"/>
              <a:t>st</a:t>
            </a:r>
            <a:r>
              <a:rPr lang="en-US" sz="6000" smtClean="0"/>
              <a:t> Cipherer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3-3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7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001000" cy="3757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1000" dirty="0" smtClean="0"/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4800" dirty="0" smtClean="0"/>
                  <a:t>What is the next term in the pattern?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4800" dirty="0" smtClean="0"/>
                  <a:t>2, 1, 1, 2,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800" dirty="0" smtClean="0"/>
                  <a:t> , 4,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800" dirty="0" smtClean="0"/>
                  <a:t> , ____</a:t>
                </a:r>
                <a:endParaRPr lang="en-US" sz="4800" dirty="0"/>
              </a:p>
            </p:txBody>
          </p:sp>
        </mc:Choice>
        <mc:Fallback xmlns="">
          <p:sp>
            <p:nvSpPr>
              <p:cNvPr id="1843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001000" cy="3757760"/>
              </a:xfrm>
              <a:prstGeom prst="rect">
                <a:avLst/>
              </a:prstGeom>
              <a:blipFill rotWithShape="1">
                <a:blip r:embed="rId7"/>
                <a:stretch>
                  <a:fillRect l="-1066" r="-3123" b="-3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18441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3630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3661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3676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369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3-3 Answer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3581400" y="2209800"/>
            <a:ext cx="1676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0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3-4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 dirty="0"/>
          </a:p>
          <a:p>
            <a:pPr algn="ctr" eaLnBrk="1" hangingPunct="1">
              <a:spcBef>
                <a:spcPct val="50000"/>
              </a:spcBef>
            </a:pPr>
            <a:r>
              <a:rPr lang="en-US" sz="4800" dirty="0" smtClean="0"/>
              <a:t>How many prime numbers are between 10 and 50?</a:t>
            </a:r>
            <a:endParaRPr lang="en-US" sz="48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20489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3879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3895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3910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394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3-4 Answer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3505200" y="2209800"/>
            <a:ext cx="1981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0" dirty="0" smtClean="0"/>
              <a:t>1</a:t>
            </a:r>
            <a:r>
              <a:rPr lang="en-US" sz="80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3-5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3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229600" cy="3385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1000" dirty="0" smtClean="0"/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4400" dirty="0" smtClean="0"/>
                  <a:t>Evaluate. Write your answer as a fraction in simplest form.</a:t>
                </a: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5!4!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3!6!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253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229600" cy="3385607"/>
              </a:xfrm>
              <a:prstGeom prst="rect">
                <a:avLst/>
              </a:prstGeom>
              <a:blipFill rotWithShape="1">
                <a:blip r:embed="rId7"/>
                <a:stretch>
                  <a:fillRect l="-2963" r="-9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0866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22537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48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64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80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4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3-5 Answer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67568" y="1769227"/>
                <a:ext cx="1037463" cy="2405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568" y="1769227"/>
                <a:ext cx="1037463" cy="24051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Extra 3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 dirty="0"/>
          </a:p>
          <a:p>
            <a:pPr algn="ctr" eaLnBrk="1" hangingPunct="1">
              <a:spcBef>
                <a:spcPct val="50000"/>
              </a:spcBef>
            </a:pPr>
            <a:r>
              <a:rPr lang="en-US" sz="6000" dirty="0" smtClean="0"/>
              <a:t>Find the GCF of 52, 91, and 104.</a:t>
            </a:r>
            <a:endParaRPr lang="en-US" sz="60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0866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24586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26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28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298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329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7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1-1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71945" y="1371600"/>
            <a:ext cx="7772400" cy="44958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6" name="Text Box 4"/>
              <p:cNvSpPr txBox="1">
                <a:spLocks noChangeArrowheads="1"/>
              </p:cNvSpPr>
              <p:nvPr/>
            </p:nvSpPr>
            <p:spPr bwMode="auto">
              <a:xfrm>
                <a:off x="748145" y="1413164"/>
                <a:ext cx="7620000" cy="25310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6000" dirty="0" smtClean="0"/>
                  <a:t>Find 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6000" b="0" i="1" smtClean="0">
                            <a:latin typeface="Cambria Math"/>
                          </a:rPr>
                          <m:t>36</m:t>
                        </m:r>
                      </m:e>
                    </m:rad>
                    <m:r>
                      <a:rPr lang="en-US" sz="6000" b="0" i="1" smtClean="0">
                        <a:latin typeface="Cambria Math"/>
                      </a:rPr>
                      <m:t> </m:t>
                    </m:r>
                    <m:r>
                      <a:rPr lang="en-US" sz="6000" b="0" i="1" smtClean="0">
                        <a:latin typeface="Cambria Math"/>
                        <a:ea typeface="Cambria Math"/>
                      </a:rPr>
                      <m:t>× </m:t>
                    </m:r>
                    <m:rad>
                      <m:radPr>
                        <m:degHide m:val="on"/>
                        <m:ctrlPr>
                          <a:rPr lang="en-US" sz="60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6000" b="0" i="1" dirty="0" smtClean="0">
                        <a:latin typeface="Cambria Math"/>
                        <a:ea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6000" b="0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6000" b="0" i="1" dirty="0" smtClean="0">
                            <a:latin typeface="Cambria Math"/>
                            <a:ea typeface="Cambria Math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sz="5400" dirty="0" smtClean="0"/>
                  <a:t> </a:t>
                </a:r>
                <a:endParaRPr lang="en-US" sz="5400" dirty="0"/>
              </a:p>
            </p:txBody>
          </p:sp>
        </mc:Choice>
        <mc:Fallback xmlns="">
          <p:sp>
            <p:nvSpPr>
              <p:cNvPr id="4403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145" y="1413164"/>
                <a:ext cx="7620000" cy="2531014"/>
              </a:xfrm>
              <a:prstGeom prst="rect">
                <a:avLst/>
              </a:prstGeom>
              <a:blipFill rotWithShape="1">
                <a:blip r:embed="rId6"/>
                <a:stretch>
                  <a:fillRect t="-72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6225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6231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6232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6233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6234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6235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6236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6238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6239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6240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6242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6243" name="begi18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4" name="A Wa19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5" name="A Wa21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" name="A Wa24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8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6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6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6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6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62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6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3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4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5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6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7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8"/>
                </p:tgtEl>
              </p:cMediaNode>
            </p:audio>
          </p:childTnLst>
        </p:cTn>
      </p:par>
    </p:tnLst>
    <p:bldLst>
      <p:bldP spid="6149" grpId="0"/>
      <p:bldP spid="6150" grpId="0"/>
      <p:bldP spid="6150" grpId="1"/>
      <p:bldP spid="6151" grpId="0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2" grpId="0" animBg="1"/>
      <p:bldP spid="6183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198" grpId="0" animBg="1"/>
      <p:bldP spid="6199" grpId="0" animBg="1"/>
      <p:bldP spid="6200" grpId="0" animBg="1"/>
      <p:bldP spid="6201" grpId="0" animBg="1"/>
      <p:bldP spid="6202" grpId="0" animBg="1"/>
      <p:bldP spid="6203" grpId="0" animBg="1"/>
      <p:bldP spid="6204" grpId="0" animBg="1"/>
      <p:bldP spid="6205" grpId="0" animBg="1"/>
      <p:bldP spid="6206" grpId="0" animBg="1"/>
      <p:bldP spid="6207" grpId="0" animBg="1"/>
      <p:bldP spid="6208" grpId="0" animBg="1"/>
      <p:bldP spid="6209" grpId="0" animBg="1"/>
      <p:bldP spid="6210" grpId="0" animBg="1"/>
      <p:bldP spid="6211" grpId="0" animBg="1"/>
      <p:bldP spid="6212" grpId="0" animBg="1"/>
      <p:bldP spid="6213" grpId="0" animBg="1"/>
      <p:bldP spid="6214" grpId="0" animBg="1"/>
      <p:bldP spid="6215" grpId="0" animBg="1"/>
      <p:bldP spid="6216" grpId="0" animBg="1"/>
      <p:bldP spid="6217" grpId="0" animBg="1"/>
      <p:bldP spid="6218" grpId="0" animBg="1"/>
      <p:bldP spid="6219" grpId="0" animBg="1"/>
      <p:bldP spid="6220" grpId="0" animBg="1"/>
      <p:bldP spid="6221" grpId="0" animBg="1"/>
      <p:bldP spid="6222" grpId="0" animBg="1"/>
      <p:bldP spid="6223" grpId="0" animBg="1"/>
      <p:bldP spid="6224" grpId="0" animBg="1"/>
      <p:bldP spid="6225" grpId="0" animBg="1"/>
      <p:bldP spid="6226" grpId="0" animBg="1"/>
      <p:bldP spid="6227" grpId="0" animBg="1"/>
      <p:bldP spid="6228" grpId="0" animBg="1"/>
      <p:bldP spid="6229" grpId="0" animBg="1"/>
      <p:bldP spid="6230" grpId="0" animBg="1"/>
      <p:bldP spid="6231" grpId="0" animBg="1"/>
      <p:bldP spid="6232" grpId="0" animBg="1"/>
      <p:bldP spid="6233" grpId="0" animBg="1"/>
      <p:bldP spid="6234" grpId="0" animBg="1"/>
      <p:bldP spid="6235" grpId="0" animBg="1"/>
      <p:bldP spid="6236" grpId="0" animBg="1"/>
      <p:bldP spid="6237" grpId="0" animBg="1"/>
      <p:bldP spid="6238" grpId="0" animBg="1"/>
      <p:bldP spid="6239" grpId="0" animBg="1"/>
      <p:bldP spid="6240" grpId="0" animBg="1"/>
      <p:bldP spid="6241" grpId="0" animBg="1"/>
      <p:bldP spid="624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Extra 3 Answer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3352800" y="2057400"/>
            <a:ext cx="33528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0" dirty="0" smtClean="0"/>
              <a:t>13</a:t>
            </a:r>
            <a:endParaRPr lang="en-US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2849563"/>
          </a:xfrm>
        </p:spPr>
        <p:txBody>
          <a:bodyPr/>
          <a:lstStyle/>
          <a:p>
            <a:r>
              <a:rPr lang="en-US" sz="6000" smtClean="0"/>
              <a:t>4</a:t>
            </a:r>
            <a:r>
              <a:rPr lang="en-US" sz="6000" baseline="30000" smtClean="0"/>
              <a:t>th</a:t>
            </a:r>
            <a:r>
              <a:rPr lang="en-US" sz="6000" smtClean="0"/>
              <a:t>  Cipherer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dirty="0" smtClean="0"/>
              <a:t>4 -</a:t>
            </a:r>
            <a:r>
              <a:rPr lang="en-US" sz="36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381000" y="1143000"/>
                <a:ext cx="8382000" cy="4267200"/>
              </a:xfrm>
              <a:prstGeom prst="rect">
                <a:avLst/>
              </a:prstGeom>
              <a:solidFill>
                <a:srgbClr val="6CEC62">
                  <a:alpha val="41176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4800" dirty="0" smtClean="0"/>
                  <a:t>Evaluate: 10</a:t>
                </a:r>
                <a:r>
                  <a:rPr lang="en-US" sz="4800" baseline="30000" dirty="0" smtClean="0"/>
                  <a:t>0</a:t>
                </a:r>
                <a:r>
                  <a:rPr lang="en-US" sz="4800" dirty="0" smtClean="0"/>
                  <a:t> + 3</a:t>
                </a:r>
                <a:r>
                  <a:rPr lang="en-US" sz="4800" baseline="30000" dirty="0" smtClean="0"/>
                  <a:t>2</a:t>
                </a:r>
                <a:r>
                  <a:rPr lang="en-US" sz="4800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48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4800" dirty="0" smtClean="0"/>
                  <a:t> 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4800" b="0" i="1" dirty="0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48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8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4800" b="0" i="1" dirty="0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054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143000"/>
                <a:ext cx="8382000" cy="4267200"/>
              </a:xfrm>
              <a:prstGeom prst="rect">
                <a:avLst/>
              </a:prstGeom>
              <a:blipFill rotWithShape="1">
                <a:blip r:embed="rId7"/>
                <a:stretch>
                  <a:fillRect l="-3268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Time</a:t>
            </a:r>
          </a:p>
        </p:txBody>
      </p:sp>
      <p:sp>
        <p:nvSpPr>
          <p:cNvPr id="26634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516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53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563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579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9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4-1 Answer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graphicFrame>
        <p:nvGraphicFramePr>
          <p:cNvPr id="276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507371"/>
              </p:ext>
            </p:extLst>
          </p:nvPr>
        </p:nvGraphicFramePr>
        <p:xfrm>
          <a:off x="3543300" y="1902759"/>
          <a:ext cx="2209800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3" imgW="190440" imgH="177480" progId="Equation.3">
                  <p:embed/>
                </p:oleObj>
              </mc:Choice>
              <mc:Fallback>
                <p:oleObj name="Equation" r:id="rId3" imgW="19044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1902759"/>
                        <a:ext cx="2209800" cy="143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7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001000" cy="2462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1000" dirty="0" smtClean="0"/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4800" dirty="0" smtClean="0"/>
                  <a:t>Evaluate: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4800" dirty="0" smtClean="0"/>
                  <a:t>[10-5(6-4)]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4800" b="0" i="1" smtClean="0">
                        <a:latin typeface="Cambria Math"/>
                        <a:ea typeface="Cambria Math"/>
                      </a:rPr>
                      <m:t>[</m:t>
                    </m:r>
                    <m:d>
                      <m:dPr>
                        <m:ctrlPr>
                          <a:rPr lang="en-US" sz="4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7−7</m:t>
                        </m:r>
                      </m:e>
                    </m:d>
                    <m:r>
                      <a:rPr lang="en-US" sz="4800" b="0" i="1" smtClean="0">
                        <a:latin typeface="Cambria Math"/>
                        <a:ea typeface="Cambria Math"/>
                      </a:rPr>
                      <m:t>+4]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2867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001000" cy="2462213"/>
              </a:xfrm>
              <a:prstGeom prst="rect">
                <a:avLst/>
              </a:prstGeom>
              <a:blipFill rotWithShape="1">
                <a:blip r:embed="rId7"/>
                <a:stretch>
                  <a:fillRect b="-11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28681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750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78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797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813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8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4-2 Answer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graphicFrame>
        <p:nvGraphicFramePr>
          <p:cNvPr id="296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99641"/>
              </p:ext>
            </p:extLst>
          </p:nvPr>
        </p:nvGraphicFramePr>
        <p:xfrm>
          <a:off x="4298950" y="2306638"/>
          <a:ext cx="9207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3" imgW="126720" imgH="177480" progId="Equation.3">
                  <p:embed/>
                </p:oleObj>
              </mc:Choice>
              <mc:Fallback>
                <p:oleObj name="Equation" r:id="rId3" imgW="126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2306638"/>
                        <a:ext cx="92075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4-3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5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001000" cy="1875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1000" dirty="0" smtClean="0"/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5000" dirty="0" smtClean="0"/>
                  <a:t>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50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5000" dirty="0" smtClean="0"/>
                  <a:t> as a percent.</a:t>
                </a:r>
                <a:endParaRPr lang="en-US" sz="5000" dirty="0"/>
              </a:p>
            </p:txBody>
          </p:sp>
        </mc:Choice>
        <mc:Fallback xmlns="">
          <p:sp>
            <p:nvSpPr>
              <p:cNvPr id="3072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001000" cy="1875898"/>
              </a:xfrm>
              <a:prstGeom prst="rect">
                <a:avLst/>
              </a:prstGeom>
              <a:blipFill rotWithShape="1">
                <a:blip r:embed="rId7"/>
                <a:stretch>
                  <a:fillRect b="-78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30729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000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1031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1047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106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6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7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1"/>
                </p:tgtEl>
              </p:cMediaNode>
            </p:audio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4-3 Answer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graphicFrame>
        <p:nvGraphicFramePr>
          <p:cNvPr id="317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832625"/>
              </p:ext>
            </p:extLst>
          </p:nvPr>
        </p:nvGraphicFramePr>
        <p:xfrm>
          <a:off x="3641725" y="2057400"/>
          <a:ext cx="2117725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Equation" r:id="rId3" imgW="253800" imgH="177480" progId="Equation.3">
                  <p:embed/>
                </p:oleObj>
              </mc:Choice>
              <mc:Fallback>
                <p:oleObj name="Equation" r:id="rId3" imgW="2538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2057400"/>
                        <a:ext cx="2117725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4-4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293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 dirty="0"/>
          </a:p>
          <a:p>
            <a:pPr algn="ctr" eaLnBrk="1" hangingPunct="1">
              <a:spcBef>
                <a:spcPct val="50000"/>
              </a:spcBef>
            </a:pPr>
            <a:r>
              <a:rPr lang="en-US" sz="5000" dirty="0" smtClean="0"/>
              <a:t>Find the mean of the next three terms in the sequence:  2, 5, 10, 17,…</a:t>
            </a:r>
            <a:endParaRPr lang="en-US" sz="50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32777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250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1265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1281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1312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4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4-4 Answer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8" name="Text Box 8"/>
              <p:cNvSpPr txBox="1">
                <a:spLocks noChangeArrowheads="1"/>
              </p:cNvSpPr>
              <p:nvPr/>
            </p:nvSpPr>
            <p:spPr bwMode="auto">
              <a:xfrm>
                <a:off x="990600" y="1981200"/>
                <a:ext cx="7315200" cy="222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dirty="0" smtClean="0"/>
                  <a:t>37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96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7200" dirty="0" smtClean="0"/>
                  <a:t> or 37.66..</a:t>
                </a:r>
                <a:endParaRPr lang="en-US" sz="7200" dirty="0"/>
              </a:p>
            </p:txBody>
          </p:sp>
        </mc:Choice>
        <mc:Fallback xmlns="">
          <p:sp>
            <p:nvSpPr>
              <p:cNvPr id="3379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1981200"/>
                <a:ext cx="7315200" cy="2226250"/>
              </a:xfrm>
              <a:prstGeom prst="rect">
                <a:avLst/>
              </a:prstGeom>
              <a:blipFill rotWithShape="1">
                <a:blip r:embed="rId2"/>
                <a:stretch>
                  <a:fillRect l="-1083" t="-822" b="-145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4-5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34823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48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1499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1530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1546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2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Rectangle 6"/>
          <p:cNvSpPr>
            <a:spLocks noChangeArrowheads="1"/>
          </p:cNvSpPr>
          <p:nvPr/>
        </p:nvSpPr>
        <p:spPr bwMode="auto">
          <a:xfrm>
            <a:off x="3048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921" name="Text Box 7"/>
              <p:cNvSpPr txBox="1">
                <a:spLocks noChangeArrowheads="1"/>
              </p:cNvSpPr>
              <p:nvPr/>
            </p:nvSpPr>
            <p:spPr bwMode="auto">
              <a:xfrm>
                <a:off x="304800" y="1897063"/>
                <a:ext cx="8610600" cy="3271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6600" dirty="0" smtClean="0"/>
                  <a:t>Evaluate: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6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6600" dirty="0" smtClean="0"/>
                  <a:t> </a:t>
                </a:r>
                <a14:m>
                  <m:oMath xmlns:m="http://schemas.openxmlformats.org/officeDocument/2006/math">
                    <m:r>
                      <a:rPr lang="en-US" sz="6600" i="1" dirty="0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US" sz="6600" dirty="0"/>
              </a:p>
            </p:txBody>
          </p:sp>
        </mc:Choice>
        <mc:Fallback xmlns="">
          <p:sp>
            <p:nvSpPr>
              <p:cNvPr id="3492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97063"/>
                <a:ext cx="8610600" cy="3271986"/>
              </a:xfrm>
              <a:prstGeom prst="rect">
                <a:avLst/>
              </a:prstGeom>
              <a:blipFill rotWithShape="1">
                <a:blip r:embed="rId10"/>
                <a:stretch>
                  <a:fillRect t="-65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6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4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4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6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0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4-5 Answer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2438400" y="1981200"/>
                <a:ext cx="4419600" cy="1166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8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4800" b="1" i="1" smtClean="0">
                        <a:latin typeface="Cambria Math"/>
                      </a:rPr>
                      <m:t> , </m:t>
                    </m:r>
                  </m:oMath>
                </a14:m>
                <a:r>
                  <a:rPr lang="en-US" sz="48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4800" b="1" i="1" dirty="0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800" b="1" dirty="0" smtClean="0"/>
                  <a:t> or 1.25</a:t>
                </a:r>
                <a:endParaRPr lang="en-US" sz="4800" b="1" dirty="0"/>
              </a:p>
            </p:txBody>
          </p:sp>
        </mc:Choice>
        <mc:Fallback xmlns="">
          <p:sp>
            <p:nvSpPr>
              <p:cNvPr id="3584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8400" y="1981200"/>
                <a:ext cx="4419600" cy="1166730"/>
              </a:xfrm>
              <a:prstGeom prst="rect">
                <a:avLst/>
              </a:prstGeom>
              <a:blipFill rotWithShape="1">
                <a:blip r:embed="rId2"/>
                <a:stretch>
                  <a:fillRect b="-12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Extra 4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0010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000"/>
          </a:p>
          <a:p>
            <a:pPr algn="ctr" eaLnBrk="1" hangingPunct="1">
              <a:spcBef>
                <a:spcPct val="50000"/>
              </a:spcBef>
            </a:pPr>
            <a:r>
              <a:rPr lang="en-US" sz="4800"/>
              <a:t>What is the probability of choosing an odd number from 75 to 100? Express your answer as a percent.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36873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173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egi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1749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1764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1796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 Warning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9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ogan poops his pants part thre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1-1 Answer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7620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14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Extra 4 Answer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800"/>
          </a:p>
          <a:p>
            <a:pPr algn="ctr" eaLnBrk="1" hangingPunct="1">
              <a:spcBef>
                <a:spcPct val="50000"/>
              </a:spcBef>
            </a:pPr>
            <a:endParaRPr lang="en-US" sz="3200" baseline="30000"/>
          </a:p>
          <a:p>
            <a:pPr algn="ctr" eaLnBrk="1" hangingPunct="1">
              <a:spcBef>
                <a:spcPct val="50000"/>
              </a:spcBef>
            </a:pPr>
            <a:endParaRPr lang="en-US" sz="9600" baseline="30000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819400" y="1905000"/>
            <a:ext cx="3733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600" b="1"/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1-2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4267200"/>
          </a:xfrm>
          <a:prstGeom prst="rect">
            <a:avLst/>
          </a:prstGeom>
          <a:solidFill>
            <a:srgbClr val="6CEC62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457200" y="1981200"/>
            <a:ext cx="800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/>
              <a:t>If x </a:t>
            </a:r>
            <a:r>
              <a:rPr lang="en-US" sz="4400" dirty="0" smtClean="0"/>
              <a:t>☺</a:t>
            </a:r>
            <a:r>
              <a:rPr lang="en-US" sz="4400" b="1" dirty="0" smtClean="0"/>
              <a:t> y = 3x + 5y, find 2</a:t>
            </a:r>
            <a:r>
              <a:rPr lang="en-US" sz="4400" dirty="0" smtClean="0"/>
              <a:t> ☺ </a:t>
            </a:r>
            <a:r>
              <a:rPr lang="en-US" sz="4400" b="1" dirty="0" smtClean="0"/>
              <a:t>3</a:t>
            </a:r>
            <a:r>
              <a:rPr lang="en-US" sz="4000" b="1" dirty="0" smtClean="0"/>
              <a:t>.</a:t>
            </a:r>
            <a:endParaRPr lang="en-US" sz="3200" b="1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62800" y="58674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Time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86600" y="586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Time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162800" y="586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Time</a:t>
            </a:r>
          </a:p>
        </p:txBody>
      </p:sp>
      <p:sp>
        <p:nvSpPr>
          <p:cNvPr id="47112" name="Text Box 1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6CEC6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FFFC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0:01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0:02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0:03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0:04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0:05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0:06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0:07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0:08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0:09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0:10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0:11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0:12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0:13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0:14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0:15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0:16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0:17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0:18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0:19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0:20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0:21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0:22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0:23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rgbClr val="E109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/>
              <a:t>0:24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0:25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0:26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0:27</a:t>
            </a: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0:28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0:29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381000" y="5867400"/>
            <a:ext cx="1905000" cy="650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0:30</a:t>
            </a:r>
          </a:p>
        </p:txBody>
      </p:sp>
      <p:pic>
        <p:nvPicPr>
          <p:cNvPr id="2162" name="begi41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egin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A Wa44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A Wa46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" name="A Wa47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 Warn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" name="logan poops his pants part two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2" name="will shines like the sun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26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1" fill="hold"/>
                                        <p:tgtEl>
                                          <p:spTgt spid="2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751" fill="hold"/>
                                        <p:tgtEl>
                                          <p:spTgt spid="2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29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475" fill="hold"/>
                                        <p:tgtEl>
                                          <p:spTgt spid="2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C3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751" fill="hold"/>
                                        <p:tgtEl>
                                          <p:spTgt spid="2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mediacall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1786" fill="hold"/>
                                        <p:tgtEl>
                                          <p:spTgt spid="2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mediacall" presetSubtype="0" fill="hold" nodeType="withEffect">
                                  <p:stCondLst>
                                    <p:cond delay="8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2" dur="2751" fill="hold"/>
                                        <p:tgtEl>
                                          <p:spTgt spid="2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9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0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1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72"/>
                </p:tgtEl>
              </p:cMediaNode>
            </p:audio>
          </p:childTnLst>
        </p:cTn>
      </p:par>
    </p:tnLst>
    <p:bldLst>
      <p:bldP spid="2057" grpId="0"/>
      <p:bldP spid="2062" grpId="0"/>
      <p:bldP spid="2062" grpId="1"/>
      <p:bldP spid="2063" grpId="0"/>
      <p:bldP spid="2067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4" grpId="0" animBg="1"/>
      <p:bldP spid="2155" grpId="0" animBg="1"/>
      <p:bldP spid="2156" grpId="0" animBg="1"/>
      <p:bldP spid="215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3069</Words>
  <Application>Microsoft Office PowerPoint</Application>
  <PresentationFormat>On-screen Show (4:3)</PresentationFormat>
  <Paragraphs>2502</Paragraphs>
  <Slides>80</Slides>
  <Notes>0</Notes>
  <HiddenSlides>0</HiddenSlides>
  <MMClips>175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2" baseType="lpstr">
      <vt:lpstr>Default Design</vt:lpstr>
      <vt:lpstr>Equation</vt:lpstr>
      <vt:lpstr>6th Grade  Ciphering</vt:lpstr>
      <vt:lpstr>PowerPoint Presentation</vt:lpstr>
      <vt:lpstr>PowerPoint Presentation</vt:lpstr>
      <vt:lpstr>PowerPoint Presentation</vt:lpstr>
      <vt:lpstr>1st Cipherer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2nd Cipherer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3rd  Cipherer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4th  Cipherer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Hoover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smslab</dc:creator>
  <cp:lastModifiedBy>Lisa</cp:lastModifiedBy>
  <cp:revision>68</cp:revision>
  <dcterms:created xsi:type="dcterms:W3CDTF">2006-04-03T14:49:52Z</dcterms:created>
  <dcterms:modified xsi:type="dcterms:W3CDTF">2013-10-29T23:11:18Z</dcterms:modified>
</cp:coreProperties>
</file>