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2"/>
  </p:notesMasterIdLst>
  <p:sldIdLst>
    <p:sldId id="256" r:id="rId2"/>
    <p:sldId id="257"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319" r:id="rId62"/>
    <p:sldId id="320" r:id="rId63"/>
    <p:sldId id="321" r:id="rId64"/>
    <p:sldId id="322" r:id="rId65"/>
    <p:sldId id="323" r:id="rId66"/>
    <p:sldId id="324" r:id="rId67"/>
    <p:sldId id="325" r:id="rId68"/>
    <p:sldId id="326" r:id="rId69"/>
    <p:sldId id="327" r:id="rId70"/>
    <p:sldId id="328" r:id="rId71"/>
    <p:sldId id="329" r:id="rId72"/>
    <p:sldId id="330" r:id="rId73"/>
    <p:sldId id="331" r:id="rId74"/>
    <p:sldId id="332" r:id="rId75"/>
    <p:sldId id="333" r:id="rId76"/>
    <p:sldId id="334" r:id="rId77"/>
    <p:sldId id="335" r:id="rId78"/>
    <p:sldId id="259" r:id="rId79"/>
    <p:sldId id="336" r:id="rId80"/>
    <p:sldId id="260" r:id="rId81"/>
  </p:sldIdLst>
  <p:sldSz cx="9144000" cy="6858000" type="screen4x3"/>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16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1169"/>
          </a:xfrm>
          <a:prstGeom prst="rect">
            <a:avLst/>
          </a:prstGeom>
        </p:spPr>
        <p:txBody>
          <a:bodyPr vert="horz" lIns="91440" tIns="45720" rIns="91440" bIns="45720" rtlCol="0"/>
          <a:lstStyle>
            <a:lvl1pPr algn="r">
              <a:defRPr sz="1200"/>
            </a:lvl1pPr>
          </a:lstStyle>
          <a:p>
            <a:fld id="{CED858B2-73BF-4144-B35B-80956402B2BC}" type="datetimeFigureOut">
              <a:rPr lang="en-US" smtClean="0"/>
              <a:t>10/25/2013</a:t>
            </a:fld>
            <a:endParaRPr lang="en-US"/>
          </a:p>
        </p:txBody>
      </p:sp>
      <p:sp>
        <p:nvSpPr>
          <p:cNvPr id="4" name="Slide Image Placeholder 3"/>
          <p:cNvSpPr>
            <a:spLocks noGrp="1" noRot="1" noChangeAspect="1"/>
          </p:cNvSpPr>
          <p:nvPr>
            <p:ph type="sldImg" idx="2"/>
          </p:nvPr>
        </p:nvSpPr>
        <p:spPr>
          <a:xfrm>
            <a:off x="1200150" y="692150"/>
            <a:ext cx="4610100" cy="3457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381103"/>
            <a:ext cx="5608320" cy="415051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0606"/>
            <a:ext cx="3037840" cy="461169"/>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60606"/>
            <a:ext cx="3037840" cy="461169"/>
          </a:xfrm>
          <a:prstGeom prst="rect">
            <a:avLst/>
          </a:prstGeom>
        </p:spPr>
        <p:txBody>
          <a:bodyPr vert="horz" lIns="91440" tIns="45720" rIns="91440" bIns="45720" rtlCol="0" anchor="b"/>
          <a:lstStyle>
            <a:lvl1pPr algn="r">
              <a:defRPr sz="1200"/>
            </a:lvl1pPr>
          </a:lstStyle>
          <a:p>
            <a:fld id="{126E2527-0F78-4E7D-8367-07F861A51B74}" type="slidenum">
              <a:rPr lang="en-US" smtClean="0"/>
              <a:t>‹#›</a:t>
            </a:fld>
            <a:endParaRPr lang="en-US"/>
          </a:p>
        </p:txBody>
      </p:sp>
    </p:spTree>
    <p:extLst>
      <p:ext uri="{BB962C8B-B14F-4D97-AF65-F5344CB8AC3E}">
        <p14:creationId xmlns:p14="http://schemas.microsoft.com/office/powerpoint/2010/main" val="2217525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6E2527-0F78-4E7D-8367-07F861A51B74}" type="slidenum">
              <a:rPr lang="en-US" smtClean="0"/>
              <a:t>7</a:t>
            </a:fld>
            <a:endParaRPr lang="en-US"/>
          </a:p>
        </p:txBody>
      </p:sp>
    </p:spTree>
    <p:extLst>
      <p:ext uri="{BB962C8B-B14F-4D97-AF65-F5344CB8AC3E}">
        <p14:creationId xmlns:p14="http://schemas.microsoft.com/office/powerpoint/2010/main" val="827359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en.wikipedia.org/wiki/Image:Stop_sign_MUTCD.svg"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en.wikipedia.org/wiki/Image:Stop_sign_MUTCD.svg"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en.wikipedia.org/wiki/Image:Stop_sign_MUTCD.svg"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8.emf"/><Relationship Id="rId4" Type="http://schemas.openxmlformats.org/officeDocument/2006/relationships/package" Target="../embeddings/Microsoft_Word_Document1.docx"/></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9.wmf"/></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en.wikipedia.org/wiki/Image:Stop_sign_MUTCD.sv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10.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11.wmf"/></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en.wikipedia.org/wiki/Image:Stop_sign_MUTCD.svg"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13.emf"/></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en.wikipedia.org/wiki/Image:Stop_sign_MUTCD.svg"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en.wikipedia.org/wiki/Image:Stop_sign_MUTCD.sv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en.wikipedia.org/wiki/Image:Stop_sign_MUTCD.svg"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14.wmf"/></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en.wikipedia.org/wiki/Image:Stop_sign_MUTCD.svg"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en.wikipedia.org/wiki/Image:Stop_sign_MUTCD.svg" TargetMode="Externa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15.emf"/></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en.wikipedia.org/wiki/Image:Stop_sign_MUTCD.svg" TargetMode="Externa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16.wmf"/></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en.wikipedia.org/wiki/Image:Stop_sign_MUTCD.svg" TargetMode="Externa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image" Target="../media/image17.wmf"/></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en.wikipedia.org/wiki/Image:Stop_sign_MUTCD.svg" TargetMode="Externa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en.wikipedia.org/wiki/Image:Stop_sign_MUTCD.svg" TargetMode="Externa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en.wikipedia.org/wiki/Image:Stop_sign_MUTCD.svg" TargetMode="Externa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en.wikipedia.org/wiki/Image:Stop_sign_MUTCD.svg" TargetMode="Externa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image" Target="../media/image18.wmf"/></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en.wikipedia.org/wiki/Image:Stop_sign_MUTCD.svg" TargetMode="Externa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13.vml"/><Relationship Id="rId4" Type="http://schemas.openxmlformats.org/officeDocument/2006/relationships/image" Target="../media/image19.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6.wmf"/></Relationships>
</file>

<file path=ppt/slides/_rels/slide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en.wikipedia.org/wiki/Image:Stop_sign_MUTCD.svg" TargetMode="Externa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14.vml"/><Relationship Id="rId4" Type="http://schemas.openxmlformats.org/officeDocument/2006/relationships/image" Target="../media/image20.wmf"/></Relationships>
</file>

<file path=ppt/slides/_rels/slide6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en.wikipedia.org/wiki/Image:Stop_sign_MUTCD.svg" TargetMode="Externa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en.wikipedia.org/wiki/Image:Stop_sign_MUTCD.svg" TargetMode="Externa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Image:Stop_sign_MUTCD.sv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en.wikipedia.org/wiki/Image:Stop_sign_MUTCD.svg" TargetMode="Externa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en.wikipedia.org/wiki/Image:Stop_sign_MUTCD.svg" TargetMode="Externa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en.wikipedia.org/wiki/Image:Stop_sign_MUTCD.svg" TargetMode="Externa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15.vml"/><Relationship Id="rId4" Type="http://schemas.openxmlformats.org/officeDocument/2006/relationships/image" Target="../media/image21.wmf"/></Relationships>
</file>

<file path=ppt/slides/_rels/slide7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en.wikipedia.org/wiki/Image:Stop_sign_MUTCD.svg"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7.wmf"/></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274838"/>
            <a:ext cx="4572000" cy="2308324"/>
          </a:xfrm>
          <a:prstGeom prst="rect">
            <a:avLst/>
          </a:prstGeom>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7200" kern="0" dirty="0">
                <a:solidFill>
                  <a:srgbClr val="000000"/>
                </a:solidFill>
                <a:latin typeface="Arial Rounded MT Bold" pitchFamily="34" charset="0"/>
                <a:ea typeface="+mj-ea"/>
                <a:cs typeface="+mj-cs"/>
              </a:rPr>
              <a:t>8</a:t>
            </a:r>
            <a:r>
              <a:rPr kumimoji="0" lang="en-US" sz="7200" b="0" i="0" u="none" strike="noStrike" kern="0" cap="none" spc="0" normalizeH="0" baseline="30000" noProof="0" dirty="0" err="1" smtClean="0">
                <a:ln>
                  <a:noFill/>
                </a:ln>
                <a:solidFill>
                  <a:srgbClr val="000000"/>
                </a:solidFill>
                <a:effectLst/>
                <a:uLnTx/>
                <a:uFillTx/>
                <a:latin typeface="Arial Rounded MT Bold" pitchFamily="34" charset="0"/>
                <a:ea typeface="+mj-ea"/>
                <a:cs typeface="+mj-cs"/>
              </a:rPr>
              <a:t>th</a:t>
            </a:r>
            <a:r>
              <a:rPr kumimoji="0" lang="en-US" sz="7200" b="0" i="0" u="none" strike="noStrike" kern="0" cap="none" spc="0" normalizeH="0" baseline="0" noProof="0" dirty="0" smtClean="0">
                <a:ln>
                  <a:noFill/>
                </a:ln>
                <a:solidFill>
                  <a:srgbClr val="000000"/>
                </a:solidFill>
                <a:effectLst/>
                <a:uLnTx/>
                <a:uFillTx/>
                <a:latin typeface="Arial Rounded MT Bold" pitchFamily="34" charset="0"/>
                <a:ea typeface="+mj-ea"/>
                <a:cs typeface="+mj-cs"/>
              </a:rPr>
              <a:t> Grade </a:t>
            </a:r>
            <a:br>
              <a:rPr kumimoji="0" lang="en-US" sz="7200" b="0" i="0" u="none" strike="noStrike" kern="0" cap="none" spc="0" normalizeH="0" baseline="0" noProof="0" dirty="0" smtClean="0">
                <a:ln>
                  <a:noFill/>
                </a:ln>
                <a:solidFill>
                  <a:srgbClr val="000000"/>
                </a:solidFill>
                <a:effectLst/>
                <a:uLnTx/>
                <a:uFillTx/>
                <a:latin typeface="Arial Rounded MT Bold" pitchFamily="34" charset="0"/>
                <a:ea typeface="+mj-ea"/>
                <a:cs typeface="+mj-cs"/>
              </a:rPr>
            </a:br>
            <a:r>
              <a:rPr kumimoji="0" lang="en-US" sz="7200" b="0" i="0" u="none" strike="noStrike" kern="0" cap="none" spc="0" normalizeH="0" baseline="0" noProof="0" dirty="0" smtClean="0">
                <a:ln>
                  <a:noFill/>
                </a:ln>
                <a:solidFill>
                  <a:srgbClr val="000000"/>
                </a:solidFill>
                <a:effectLst/>
                <a:uLnTx/>
                <a:uFillTx/>
                <a:latin typeface="Arial Rounded MT Bold" pitchFamily="34" charset="0"/>
                <a:ea typeface="+mj-ea"/>
                <a:cs typeface="+mj-cs"/>
              </a:rPr>
              <a:t>Ciphering</a:t>
            </a:r>
            <a:endParaRPr kumimoji="0" lang="en-US" sz="18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3900027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Stop sign used in English-speaking countries, as well as in the European Union">
            <a:hlinkClick r:id="rId2" tooltip="Stop sign used in English-speaking countries, as well as in the European Union"/>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304800"/>
            <a:ext cx="61722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7592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3600" b="0" i="0" u="none" strike="noStrike" kern="0" cap="none" spc="0" normalizeH="0" baseline="0" noProof="0" dirty="0" smtClean="0">
                <a:ln>
                  <a:noFill/>
                </a:ln>
                <a:solidFill>
                  <a:srgbClr val="000000"/>
                </a:solidFill>
                <a:effectLst/>
                <a:uLnTx/>
                <a:uFillTx/>
                <a:latin typeface="Arial" charset="0"/>
              </a:rPr>
              <a:t>1-2</a:t>
            </a:r>
            <a:r>
              <a:rPr kumimoji="0" lang="en-US" sz="3600" b="0" i="0" u="none" strike="noStrike" kern="0" cap="none" spc="0" normalizeH="0" noProof="0" dirty="0" smtClean="0">
                <a:ln>
                  <a:noFill/>
                </a:ln>
                <a:solidFill>
                  <a:srgbClr val="000000"/>
                </a:solidFill>
                <a:effectLst/>
                <a:uLnTx/>
                <a:uFillTx/>
                <a:latin typeface="Arial" charset="0"/>
              </a:rPr>
              <a:t> </a:t>
            </a:r>
            <a:r>
              <a:rPr kumimoji="0" lang="en-US" sz="3600" b="0" i="0" u="none" strike="noStrike" kern="0" cap="none" spc="0" normalizeH="0" baseline="0" noProof="0" dirty="0" smtClean="0">
                <a:ln>
                  <a:noFill/>
                </a:ln>
                <a:solidFill>
                  <a:srgbClr val="000000"/>
                </a:solidFill>
                <a:effectLst/>
                <a:uLnTx/>
                <a:uFillTx/>
                <a:latin typeface="Arial" charset="0"/>
              </a:rPr>
              <a:t>Answer</a:t>
            </a:r>
            <a:endParaRPr kumimoji="0" lang="en-US" sz="3600" b="0" i="0" u="none" strike="noStrike" kern="0" cap="none" spc="0" normalizeH="0" baseline="0" noProof="0" dirty="0">
              <a:ln>
                <a:noFill/>
              </a:ln>
              <a:solidFill>
                <a:srgbClr val="000000"/>
              </a:solidFill>
              <a:effectLst/>
              <a:uLnTx/>
              <a:uFillTx/>
              <a:latin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53455892"/>
              </p:ext>
            </p:extLst>
          </p:nvPr>
        </p:nvGraphicFramePr>
        <p:xfrm>
          <a:off x="1981200" y="1874520"/>
          <a:ext cx="5486400" cy="1402080"/>
        </p:xfrm>
        <a:graphic>
          <a:graphicData uri="http://schemas.openxmlformats.org/drawingml/2006/table">
            <a:tbl>
              <a:tblPr firstRow="1" firstCol="1" bandRow="1"/>
              <a:tblGrid>
                <a:gridCol w="5486400"/>
              </a:tblGrid>
              <a:tr h="0">
                <a:tc>
                  <a:txBody>
                    <a:bodyPr/>
                    <a:lstStyle/>
                    <a:p>
                      <a:pPr marL="0" marR="0" algn="ctr">
                        <a:lnSpc>
                          <a:spcPct val="115000"/>
                        </a:lnSpc>
                        <a:spcBef>
                          <a:spcPts val="0"/>
                        </a:spcBef>
                        <a:spcAft>
                          <a:spcPts val="0"/>
                        </a:spcAft>
                      </a:pPr>
                      <a:r>
                        <a:rPr lang="en-US" sz="8000" dirty="0" smtClean="0">
                          <a:effectLst/>
                          <a:latin typeface="Calibri"/>
                          <a:ea typeface="Calibri"/>
                          <a:cs typeface="Times New Roman"/>
                        </a:rPr>
                        <a:t>20</a:t>
                      </a:r>
                      <a:r>
                        <a:rPr lang="en-US" sz="8000" baseline="0" dirty="0" smtClean="0">
                          <a:effectLst/>
                          <a:latin typeface="Calibri"/>
                          <a:ea typeface="Calibri"/>
                          <a:cs typeface="Times New Roman"/>
                        </a:rPr>
                        <a:t> quarters</a:t>
                      </a:r>
                      <a:endParaRPr lang="en-US" sz="8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50308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3600" b="0" i="0" u="none" strike="noStrike" kern="0" cap="none" spc="0" normalizeH="0" baseline="0" noProof="0" dirty="0" smtClean="0">
                <a:ln>
                  <a:noFill/>
                </a:ln>
                <a:solidFill>
                  <a:srgbClr val="000000"/>
                </a:solidFill>
                <a:effectLst/>
                <a:uLnTx/>
                <a:uFillTx/>
                <a:latin typeface="Arial" charset="0"/>
              </a:rPr>
              <a:t>1-3</a:t>
            </a:r>
            <a:endParaRPr kumimoji="0" lang="en-US" sz="3600" b="0" i="0" u="none" strike="noStrike" kern="0" cap="none" spc="0" normalizeH="0" baseline="0" noProof="0" dirty="0">
              <a:ln>
                <a:noFill/>
              </a:ln>
              <a:solidFill>
                <a:srgbClr val="000000"/>
              </a:solidFill>
              <a:effectLst/>
              <a:uLnTx/>
              <a:uFillTx/>
              <a:latin typeface="Arial" charset="0"/>
            </a:endParaRPr>
          </a:p>
        </p:txBody>
      </p:sp>
      <p:sp>
        <p:nvSpPr>
          <p:cNvPr id="4" name="Rectangle 3"/>
          <p:cNvSpPr/>
          <p:nvPr/>
        </p:nvSpPr>
        <p:spPr>
          <a:xfrm>
            <a:off x="609600" y="1371600"/>
            <a:ext cx="8001000" cy="5170646"/>
          </a:xfrm>
          <a:prstGeom prst="rect">
            <a:avLst/>
          </a:prstGeom>
        </p:spPr>
        <p:txBody>
          <a:bodyPr wrap="square">
            <a:spAutoFit/>
          </a:bodyPr>
          <a:lstStyle/>
          <a:p>
            <a:r>
              <a:rPr lang="en-US" sz="6600" dirty="0"/>
              <a:t>Consider the arithmetic sequence</a:t>
            </a:r>
          </a:p>
          <a:p>
            <a:r>
              <a:rPr lang="en-US" sz="6600" dirty="0"/>
              <a:t>3,-10,-23,-36,…</a:t>
            </a:r>
          </a:p>
          <a:p>
            <a:r>
              <a:rPr lang="en-US" sz="6600" dirty="0"/>
              <a:t>Find the 15</a:t>
            </a:r>
            <a:r>
              <a:rPr lang="en-US" sz="6600" baseline="30000" dirty="0"/>
              <a:t>th</a:t>
            </a:r>
            <a:r>
              <a:rPr lang="en-US" sz="6600" dirty="0"/>
              <a:t> term in the sequence.</a:t>
            </a:r>
            <a:endParaRPr lang="en-US" sz="4800" dirty="0"/>
          </a:p>
        </p:txBody>
      </p:sp>
    </p:spTree>
    <p:extLst>
      <p:ext uri="{BB962C8B-B14F-4D97-AF65-F5344CB8AC3E}">
        <p14:creationId xmlns:p14="http://schemas.microsoft.com/office/powerpoint/2010/main" val="520031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Stop sign used in English-speaking countries, as well as in the European Union">
            <a:hlinkClick r:id="rId2" tooltip="Stop sign used in English-speaking countries, as well as in the European Union"/>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304800"/>
            <a:ext cx="61722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72090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3600" b="0" i="0" u="none" strike="noStrike" kern="0" cap="none" spc="0" normalizeH="0" baseline="0" noProof="0" dirty="0" smtClean="0">
                <a:ln>
                  <a:noFill/>
                </a:ln>
                <a:solidFill>
                  <a:srgbClr val="000000"/>
                </a:solidFill>
                <a:effectLst/>
                <a:uLnTx/>
                <a:uFillTx/>
                <a:latin typeface="Arial" charset="0"/>
              </a:rPr>
              <a:t>1-3</a:t>
            </a:r>
            <a:r>
              <a:rPr kumimoji="0" lang="en-US" sz="3600" b="0" i="0" u="none" strike="noStrike" kern="0" cap="none" spc="0" normalizeH="0" noProof="0" dirty="0" smtClean="0">
                <a:ln>
                  <a:noFill/>
                </a:ln>
                <a:solidFill>
                  <a:srgbClr val="000000"/>
                </a:solidFill>
                <a:effectLst/>
                <a:uLnTx/>
                <a:uFillTx/>
                <a:latin typeface="Arial" charset="0"/>
              </a:rPr>
              <a:t> </a:t>
            </a:r>
            <a:r>
              <a:rPr kumimoji="0" lang="en-US" sz="3600" b="0" i="0" u="none" strike="noStrike" kern="0" cap="none" spc="0" normalizeH="0" baseline="0" noProof="0" dirty="0" smtClean="0">
                <a:ln>
                  <a:noFill/>
                </a:ln>
                <a:solidFill>
                  <a:srgbClr val="000000"/>
                </a:solidFill>
                <a:effectLst/>
                <a:uLnTx/>
                <a:uFillTx/>
                <a:latin typeface="Arial" charset="0"/>
              </a:rPr>
              <a:t>Answer</a:t>
            </a:r>
            <a:endParaRPr kumimoji="0" lang="en-US" sz="3600" b="0" i="0" u="none" strike="noStrike" kern="0" cap="none" spc="0" normalizeH="0" baseline="0" noProof="0" dirty="0">
              <a:ln>
                <a:noFill/>
              </a:ln>
              <a:solidFill>
                <a:srgbClr val="000000"/>
              </a:solidFill>
              <a:effectLst/>
              <a:uLnTx/>
              <a:uFillTx/>
              <a:latin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034897436"/>
              </p:ext>
            </p:extLst>
          </p:nvPr>
        </p:nvGraphicFramePr>
        <p:xfrm>
          <a:off x="2388870" y="1143000"/>
          <a:ext cx="4594860" cy="2608104"/>
        </p:xfrm>
        <a:graphic>
          <a:graphicData uri="http://schemas.openxmlformats.org/drawingml/2006/table">
            <a:tbl>
              <a:tblPr firstRow="1" firstCol="1" bandRow="1"/>
              <a:tblGrid>
                <a:gridCol w="4594860"/>
              </a:tblGrid>
              <a:tr h="2608104">
                <a:tc>
                  <a:txBody>
                    <a:bodyPr/>
                    <a:lstStyle/>
                    <a:p>
                      <a:pPr marL="0" marR="0" algn="ctr">
                        <a:lnSpc>
                          <a:spcPct val="115000"/>
                        </a:lnSpc>
                        <a:spcBef>
                          <a:spcPts val="0"/>
                        </a:spcBef>
                        <a:spcAft>
                          <a:spcPts val="0"/>
                        </a:spcAft>
                      </a:pPr>
                      <a:r>
                        <a:rPr lang="en-US" sz="8800" dirty="0" smtClean="0">
                          <a:effectLst/>
                          <a:latin typeface="Calibri"/>
                          <a:ea typeface="Calibri"/>
                          <a:cs typeface="Times New Roman"/>
                        </a:rPr>
                        <a:t>-179</a:t>
                      </a:r>
                      <a:endParaRPr lang="en-US" sz="8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03034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3600" b="0" i="0" u="none" strike="noStrike" kern="0" cap="none" spc="0" normalizeH="0" baseline="0" noProof="0" dirty="0" smtClean="0">
                <a:ln>
                  <a:noFill/>
                </a:ln>
                <a:solidFill>
                  <a:srgbClr val="000000"/>
                </a:solidFill>
                <a:effectLst/>
                <a:uLnTx/>
                <a:uFillTx/>
                <a:latin typeface="Arial" charset="0"/>
              </a:rPr>
              <a:t>1-4</a:t>
            </a:r>
            <a:endParaRPr kumimoji="0" lang="en-US" sz="3600" b="0" i="0" u="none" strike="noStrike" kern="0" cap="none" spc="0" normalizeH="0" baseline="0" noProof="0" dirty="0">
              <a:ln>
                <a:noFill/>
              </a:ln>
              <a:solidFill>
                <a:srgbClr val="000000"/>
              </a:solidFill>
              <a:effectLst/>
              <a:uLnTx/>
              <a:uFillTx/>
              <a:latin typeface="Arial" charset="0"/>
            </a:endParaRPr>
          </a:p>
        </p:txBody>
      </p:sp>
      <p:sp>
        <p:nvSpPr>
          <p:cNvPr id="3" name="Rectangle 2"/>
          <p:cNvSpPr/>
          <p:nvPr/>
        </p:nvSpPr>
        <p:spPr>
          <a:xfrm>
            <a:off x="533400" y="1295400"/>
            <a:ext cx="8001000" cy="4942700"/>
          </a:xfrm>
          <a:prstGeom prst="rect">
            <a:avLst/>
          </a:prstGeom>
        </p:spPr>
        <p:txBody>
          <a:bodyPr wrap="square">
            <a:spAutoFit/>
          </a:bodyPr>
          <a:lstStyle/>
          <a:p>
            <a:pPr>
              <a:lnSpc>
                <a:spcPct val="115000"/>
              </a:lnSpc>
              <a:spcAft>
                <a:spcPts val="1000"/>
              </a:spcAft>
            </a:pPr>
            <a:r>
              <a:rPr lang="en-US" sz="5400" dirty="0"/>
              <a:t>Write an equation </a:t>
            </a:r>
            <a:r>
              <a:rPr lang="en-US" sz="5400" dirty="0" smtClean="0"/>
              <a:t>in </a:t>
            </a:r>
          </a:p>
          <a:p>
            <a:pPr>
              <a:lnSpc>
                <a:spcPct val="115000"/>
              </a:lnSpc>
              <a:spcAft>
                <a:spcPts val="1000"/>
              </a:spcAft>
            </a:pPr>
            <a:r>
              <a:rPr lang="en-US" sz="5400" b="1" dirty="0" smtClean="0"/>
              <a:t>slope-intercept </a:t>
            </a:r>
            <a:r>
              <a:rPr lang="en-US" sz="5400" b="1" dirty="0"/>
              <a:t>form</a:t>
            </a:r>
            <a:r>
              <a:rPr lang="en-US" sz="5400" dirty="0"/>
              <a:t> for the line that passes through (-4,-5) and is perpendicular to </a:t>
            </a:r>
            <a:r>
              <a:rPr lang="en-US" sz="5400" dirty="0" smtClean="0"/>
              <a:t>-</a:t>
            </a:r>
            <a:r>
              <a:rPr lang="en-US" sz="5400" dirty="0"/>
              <a:t>4x+5y=-6.</a:t>
            </a:r>
          </a:p>
        </p:txBody>
      </p:sp>
    </p:spTree>
    <p:extLst>
      <p:ext uri="{BB962C8B-B14F-4D97-AF65-F5344CB8AC3E}">
        <p14:creationId xmlns:p14="http://schemas.microsoft.com/office/powerpoint/2010/main" val="3842295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Stop sign used in English-speaking countries, as well as in the European Union">
            <a:hlinkClick r:id="rId2" tooltip="Stop sign used in English-speaking countries, as well as in the European Union"/>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304800"/>
            <a:ext cx="61722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1099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3600" b="0" i="0" u="none" strike="noStrike" kern="0" cap="none" spc="0" normalizeH="0" baseline="0" noProof="0" dirty="0" smtClean="0">
                <a:ln>
                  <a:noFill/>
                </a:ln>
                <a:solidFill>
                  <a:srgbClr val="000000"/>
                </a:solidFill>
                <a:effectLst/>
                <a:uLnTx/>
                <a:uFillTx/>
                <a:latin typeface="Arial" charset="0"/>
              </a:rPr>
              <a:t>1-4</a:t>
            </a:r>
            <a:r>
              <a:rPr kumimoji="0" lang="en-US" sz="3600" b="0" i="0" u="none" strike="noStrike" kern="0" cap="none" spc="0" normalizeH="0" noProof="0" dirty="0" smtClean="0">
                <a:ln>
                  <a:noFill/>
                </a:ln>
                <a:solidFill>
                  <a:srgbClr val="000000"/>
                </a:solidFill>
                <a:effectLst/>
                <a:uLnTx/>
                <a:uFillTx/>
                <a:latin typeface="Arial" charset="0"/>
              </a:rPr>
              <a:t> </a:t>
            </a:r>
            <a:r>
              <a:rPr kumimoji="0" lang="en-US" sz="3600" b="0" i="0" u="none" strike="noStrike" kern="0" cap="none" spc="0" normalizeH="0" baseline="0" noProof="0" dirty="0" smtClean="0">
                <a:ln>
                  <a:noFill/>
                </a:ln>
                <a:solidFill>
                  <a:srgbClr val="000000"/>
                </a:solidFill>
                <a:effectLst/>
                <a:uLnTx/>
                <a:uFillTx/>
                <a:latin typeface="Arial" charset="0"/>
              </a:rPr>
              <a:t>Answer</a:t>
            </a:r>
            <a:endParaRPr kumimoji="0" lang="en-US" sz="3600" b="0" i="0" u="none" strike="noStrike" kern="0" cap="none" spc="0" normalizeH="0" baseline="0" noProof="0" dirty="0">
              <a:ln>
                <a:noFill/>
              </a:ln>
              <a:solidFill>
                <a:srgbClr val="000000"/>
              </a:solidFill>
              <a:effectLst/>
              <a:uLnTx/>
              <a:uFillTx/>
              <a:latin typeface="Arial"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300704089"/>
              </p:ext>
            </p:extLst>
          </p:nvPr>
        </p:nvGraphicFramePr>
        <p:xfrm>
          <a:off x="2323222" y="1676400"/>
          <a:ext cx="10097378" cy="2286000"/>
        </p:xfrm>
        <a:graphic>
          <a:graphicData uri="http://schemas.openxmlformats.org/presentationml/2006/ole">
            <mc:AlternateContent xmlns:mc="http://schemas.openxmlformats.org/markup-compatibility/2006">
              <mc:Choice xmlns:v="urn:schemas-microsoft-com:vml" Requires="v">
                <p:oleObj spid="_x0000_s4099" name="Document" r:id="rId4" imgW="6087167" imgH="1377471" progId="Word.Document.12">
                  <p:embed/>
                </p:oleObj>
              </mc:Choice>
              <mc:Fallback>
                <p:oleObj name="Document" r:id="rId4" imgW="6087167" imgH="1377471" progId="Word.Document.12">
                  <p:embed/>
                  <p:pic>
                    <p:nvPicPr>
                      <p:cNvPr id="0" name=""/>
                      <p:cNvPicPr/>
                      <p:nvPr/>
                    </p:nvPicPr>
                    <p:blipFill>
                      <a:blip r:embed="rId5"/>
                      <a:stretch>
                        <a:fillRect/>
                      </a:stretch>
                    </p:blipFill>
                    <p:spPr>
                      <a:xfrm>
                        <a:off x="2323222" y="1676400"/>
                        <a:ext cx="10097378" cy="2286000"/>
                      </a:xfrm>
                      <a:prstGeom prst="rect">
                        <a:avLst/>
                      </a:prstGeom>
                    </p:spPr>
                  </p:pic>
                </p:oleObj>
              </mc:Fallback>
            </mc:AlternateContent>
          </a:graphicData>
        </a:graphic>
      </p:graphicFrame>
    </p:spTree>
    <p:extLst>
      <p:ext uri="{BB962C8B-B14F-4D97-AF65-F5344CB8AC3E}">
        <p14:creationId xmlns:p14="http://schemas.microsoft.com/office/powerpoint/2010/main" val="3251803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3600" b="0" i="0" u="none" strike="noStrike" kern="0" cap="none" spc="0" normalizeH="0" baseline="0" noProof="0" dirty="0" smtClean="0">
                <a:ln>
                  <a:noFill/>
                </a:ln>
                <a:solidFill>
                  <a:srgbClr val="000000"/>
                </a:solidFill>
                <a:effectLst/>
                <a:uLnTx/>
                <a:uFillTx/>
                <a:latin typeface="Arial" charset="0"/>
              </a:rPr>
              <a:t>1-5</a:t>
            </a:r>
            <a:endParaRPr kumimoji="0" lang="en-US" sz="3600" b="0" i="0" u="none" strike="noStrike" kern="0" cap="none" spc="0" normalizeH="0" baseline="0" noProof="0" dirty="0">
              <a:ln>
                <a:noFill/>
              </a:ln>
              <a:solidFill>
                <a:srgbClr val="000000"/>
              </a:solidFill>
              <a:effectLst/>
              <a:uLnTx/>
              <a:uFillTx/>
              <a:latin typeface="Arial"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067959402"/>
              </p:ext>
            </p:extLst>
          </p:nvPr>
        </p:nvGraphicFramePr>
        <p:xfrm>
          <a:off x="1219200" y="1371600"/>
          <a:ext cx="7261860" cy="1914049"/>
        </p:xfrm>
        <a:graphic>
          <a:graphicData uri="http://schemas.openxmlformats.org/drawingml/2006/table">
            <a:tbl>
              <a:tblPr firstRow="1" firstCol="1" bandRow="1">
                <a:tableStyleId>{5C22544A-7EE6-4342-B048-85BDC9FD1C3A}</a:tableStyleId>
              </a:tblPr>
              <a:tblGrid>
                <a:gridCol w="7261860"/>
              </a:tblGrid>
              <a:tr h="1914049">
                <a:tc>
                  <a:txBody>
                    <a:bodyPr/>
                    <a:lstStyle/>
                    <a:p>
                      <a:pPr marL="0" marR="0" algn="ctr">
                        <a:lnSpc>
                          <a:spcPct val="115000"/>
                        </a:lnSpc>
                        <a:spcBef>
                          <a:spcPts val="0"/>
                        </a:spcBef>
                        <a:spcAft>
                          <a:spcPts val="0"/>
                        </a:spcAft>
                      </a:pPr>
                      <a:r>
                        <a:rPr lang="en-US" sz="5400" dirty="0">
                          <a:solidFill>
                            <a:schemeClr val="tx1"/>
                          </a:solidFill>
                          <a:effectLst/>
                        </a:rPr>
                        <a:t>Simplify the expression.</a:t>
                      </a:r>
                      <a:endParaRPr lang="en-US" sz="5400" dirty="0">
                        <a:solidFill>
                          <a:schemeClr val="tx1"/>
                        </a:solidFill>
                        <a:effectLst/>
                        <a:latin typeface="Calibri"/>
                        <a:ea typeface="Calibri"/>
                        <a:cs typeface="Times New Roman"/>
                      </a:endParaRPr>
                    </a:p>
                  </a:txBody>
                  <a:tcPr marL="68580" marR="68580" marT="0" marB="0">
                    <a:noFill/>
                  </a:tcPr>
                </a:tc>
              </a:tr>
            </a:tbl>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957328604"/>
              </p:ext>
            </p:extLst>
          </p:nvPr>
        </p:nvGraphicFramePr>
        <p:xfrm>
          <a:off x="533400" y="2743200"/>
          <a:ext cx="8030936" cy="1981200"/>
        </p:xfrm>
        <a:graphic>
          <a:graphicData uri="http://schemas.openxmlformats.org/presentationml/2006/ole">
            <mc:AlternateContent xmlns:mc="http://schemas.openxmlformats.org/markup-compatibility/2006">
              <mc:Choice xmlns:v="urn:schemas-microsoft-com:vml" Requires="v">
                <p:oleObj spid="_x0000_s3076" name="Equation" r:id="rId3" imgW="2159000" imgH="571500" progId="Equation.3">
                  <p:embed/>
                </p:oleObj>
              </mc:Choice>
              <mc:Fallback>
                <p:oleObj name="Equation" r:id="rId3" imgW="2159000" imgH="5715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2743200"/>
                        <a:ext cx="8030936" cy="1981200"/>
                      </a:xfrm>
                      <a:prstGeom prst="rect">
                        <a:avLst/>
                      </a:prstGeom>
                      <a:noFill/>
                    </p:spPr>
                  </p:pic>
                </p:oleObj>
              </mc:Fallback>
            </mc:AlternateContent>
          </a:graphicData>
        </a:graphic>
      </p:graphicFrame>
    </p:spTree>
    <p:extLst>
      <p:ext uri="{BB962C8B-B14F-4D97-AF65-F5344CB8AC3E}">
        <p14:creationId xmlns:p14="http://schemas.microsoft.com/office/powerpoint/2010/main" val="6809998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Stop sign used in English-speaking countries, as well as in the European Union">
            <a:hlinkClick r:id="rId2" tooltip="Stop sign used in English-speaking countries, as well as in the European Union"/>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304800"/>
            <a:ext cx="61722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8571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3600" b="0" i="0" u="none" strike="noStrike" kern="0" cap="none" spc="0" normalizeH="0" baseline="0" noProof="0" dirty="0">
                <a:ln>
                  <a:noFill/>
                </a:ln>
                <a:solidFill>
                  <a:srgbClr val="000000"/>
                </a:solidFill>
                <a:effectLst/>
                <a:uLnTx/>
                <a:uFillTx/>
                <a:latin typeface="Arial" charset="0"/>
              </a:rPr>
              <a:t>Sample</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717800"/>
            <a:ext cx="7618413" cy="142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0038" y="1290637"/>
            <a:ext cx="3462337" cy="142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23789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3600" b="0" i="0" u="none" strike="noStrike" kern="0" cap="none" spc="0" normalizeH="0" baseline="0" noProof="0" dirty="0" smtClean="0">
                <a:ln>
                  <a:noFill/>
                </a:ln>
                <a:solidFill>
                  <a:srgbClr val="000000"/>
                </a:solidFill>
                <a:effectLst/>
                <a:uLnTx/>
                <a:uFillTx/>
                <a:latin typeface="Arial" charset="0"/>
              </a:rPr>
              <a:t>1-5</a:t>
            </a:r>
            <a:r>
              <a:rPr kumimoji="0" lang="en-US" sz="3600" b="0" i="0" u="none" strike="noStrike" kern="0" cap="none" spc="0" normalizeH="0" noProof="0" dirty="0" smtClean="0">
                <a:ln>
                  <a:noFill/>
                </a:ln>
                <a:solidFill>
                  <a:srgbClr val="000000"/>
                </a:solidFill>
                <a:effectLst/>
                <a:uLnTx/>
                <a:uFillTx/>
                <a:latin typeface="Arial" charset="0"/>
              </a:rPr>
              <a:t> </a:t>
            </a:r>
            <a:r>
              <a:rPr kumimoji="0" lang="en-US" sz="3600" b="0" i="0" u="none" strike="noStrike" kern="0" cap="none" spc="0" normalizeH="0" baseline="0" noProof="0" dirty="0" smtClean="0">
                <a:ln>
                  <a:noFill/>
                </a:ln>
                <a:solidFill>
                  <a:srgbClr val="000000"/>
                </a:solidFill>
                <a:effectLst/>
                <a:uLnTx/>
                <a:uFillTx/>
                <a:latin typeface="Arial" charset="0"/>
              </a:rPr>
              <a:t>Answer</a:t>
            </a:r>
            <a:endParaRPr kumimoji="0" lang="en-US" sz="3600" b="0" i="0" u="none" strike="noStrike" kern="0" cap="none" spc="0" normalizeH="0" baseline="0" noProof="0" dirty="0">
              <a:ln>
                <a:noFill/>
              </a:ln>
              <a:solidFill>
                <a:srgbClr val="000000"/>
              </a:solidFill>
              <a:effectLst/>
              <a:uLnTx/>
              <a:uFillTx/>
              <a:latin typeface="Arial"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476316819"/>
              </p:ext>
            </p:extLst>
          </p:nvPr>
        </p:nvGraphicFramePr>
        <p:xfrm>
          <a:off x="1787013" y="2286000"/>
          <a:ext cx="5569974" cy="1676400"/>
        </p:xfrm>
        <a:graphic>
          <a:graphicData uri="http://schemas.openxmlformats.org/presentationml/2006/ole">
            <mc:AlternateContent xmlns:mc="http://schemas.openxmlformats.org/markup-compatibility/2006">
              <mc:Choice xmlns:v="urn:schemas-microsoft-com:vml" Requires="v">
                <p:oleObj spid="_x0000_s11269" name="Equation" r:id="rId3" imgW="977476" imgH="291973" progId="Equation.3">
                  <p:embed/>
                </p:oleObj>
              </mc:Choice>
              <mc:Fallback>
                <p:oleObj name="Equation" r:id="rId3" imgW="977476" imgH="291973"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87013" y="2286000"/>
                        <a:ext cx="5569974" cy="1676400"/>
                      </a:xfrm>
                      <a:prstGeom prst="rect">
                        <a:avLst/>
                      </a:prstGeom>
                      <a:noFill/>
                    </p:spPr>
                  </p:pic>
                </p:oleObj>
              </mc:Fallback>
            </mc:AlternateContent>
          </a:graphicData>
        </a:graphic>
      </p:graphicFrame>
    </p:spTree>
    <p:extLst>
      <p:ext uri="{BB962C8B-B14F-4D97-AF65-F5344CB8AC3E}">
        <p14:creationId xmlns:p14="http://schemas.microsoft.com/office/powerpoint/2010/main" val="28357812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3600" b="0" i="0" u="none" strike="noStrike" kern="0" cap="none" spc="0" normalizeH="0" baseline="0" noProof="0" dirty="0" smtClean="0">
                <a:ln>
                  <a:noFill/>
                </a:ln>
                <a:solidFill>
                  <a:srgbClr val="000000"/>
                </a:solidFill>
                <a:effectLst/>
                <a:uLnTx/>
                <a:uFillTx/>
                <a:latin typeface="Arial" charset="0"/>
              </a:rPr>
              <a:t>Extra 1</a:t>
            </a:r>
            <a:endParaRPr kumimoji="0" lang="en-US" sz="3600" b="0" i="0" u="none" strike="noStrike" kern="0" cap="none" spc="0" normalizeH="0" baseline="0" noProof="0" dirty="0">
              <a:ln>
                <a:noFill/>
              </a:ln>
              <a:solidFill>
                <a:srgbClr val="000000"/>
              </a:solidFill>
              <a:effectLst/>
              <a:uLnTx/>
              <a:uFillTx/>
              <a:latin typeface="Arial"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757538418"/>
              </p:ext>
            </p:extLst>
          </p:nvPr>
        </p:nvGraphicFramePr>
        <p:xfrm>
          <a:off x="1447800" y="2819400"/>
          <a:ext cx="5715000" cy="1333500"/>
        </p:xfrm>
        <a:graphic>
          <a:graphicData uri="http://schemas.openxmlformats.org/presentationml/2006/ole">
            <mc:AlternateContent xmlns:mc="http://schemas.openxmlformats.org/markup-compatibility/2006">
              <mc:Choice xmlns:v="urn:schemas-microsoft-com:vml" Requires="v">
                <p:oleObj spid="_x0000_s13317" name="Equation" r:id="rId3" imgW="1143000" imgH="266700" progId="Equation.3">
                  <p:embed/>
                </p:oleObj>
              </mc:Choice>
              <mc:Fallback>
                <p:oleObj name="Equation" r:id="rId3" imgW="1143000" imgH="2667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2819400"/>
                        <a:ext cx="5715000" cy="1333500"/>
                      </a:xfrm>
                      <a:prstGeom prst="rect">
                        <a:avLst/>
                      </a:prstGeom>
                      <a:noFill/>
                    </p:spPr>
                  </p:pic>
                </p:oleObj>
              </mc:Fallback>
            </mc:AlternateContent>
          </a:graphicData>
        </a:graphic>
      </p:graphicFrame>
      <p:sp>
        <p:nvSpPr>
          <p:cNvPr id="6" name="TextBox 5"/>
          <p:cNvSpPr txBox="1"/>
          <p:nvPr/>
        </p:nvSpPr>
        <p:spPr>
          <a:xfrm>
            <a:off x="1600200" y="1143000"/>
            <a:ext cx="3086100" cy="1446550"/>
          </a:xfrm>
          <a:prstGeom prst="rect">
            <a:avLst/>
          </a:prstGeom>
          <a:noFill/>
        </p:spPr>
        <p:txBody>
          <a:bodyPr wrap="square" rtlCol="0">
            <a:spAutoFit/>
          </a:bodyPr>
          <a:lstStyle/>
          <a:p>
            <a:r>
              <a:rPr lang="en-US" sz="8800" dirty="0" smtClean="0"/>
              <a:t>Solve.</a:t>
            </a:r>
            <a:endParaRPr lang="en-US" sz="8800" dirty="0"/>
          </a:p>
        </p:txBody>
      </p:sp>
    </p:spTree>
    <p:extLst>
      <p:ext uri="{BB962C8B-B14F-4D97-AF65-F5344CB8AC3E}">
        <p14:creationId xmlns:p14="http://schemas.microsoft.com/office/powerpoint/2010/main" val="33744003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Stop sign used in English-speaking countries, as well as in the European Union">
            <a:hlinkClick r:id="rId2" tooltip="Stop sign used in English-speaking countries, as well as in the European Union"/>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304800"/>
            <a:ext cx="61722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86925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3600" b="0" i="0" u="none" strike="noStrike" kern="0" cap="none" spc="0" normalizeH="0" baseline="0" noProof="0" dirty="0" smtClean="0">
                <a:ln>
                  <a:noFill/>
                </a:ln>
                <a:solidFill>
                  <a:srgbClr val="000000"/>
                </a:solidFill>
                <a:effectLst/>
                <a:uLnTx/>
                <a:uFillTx/>
                <a:latin typeface="Arial" charset="0"/>
              </a:rPr>
              <a:t>Extra Answer</a:t>
            </a:r>
            <a:endParaRPr kumimoji="0" lang="en-US" sz="3600" b="0" i="0" u="none" strike="noStrike" kern="0" cap="none" spc="0" normalizeH="0" baseline="0" noProof="0" dirty="0">
              <a:ln>
                <a:noFill/>
              </a:ln>
              <a:solidFill>
                <a:srgbClr val="000000"/>
              </a:solidFill>
              <a:effectLst/>
              <a:uLnTx/>
              <a:uFillTx/>
              <a:latin typeface="Arial"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084699189"/>
              </p:ext>
            </p:extLst>
          </p:nvPr>
        </p:nvGraphicFramePr>
        <p:xfrm>
          <a:off x="1143000" y="1828800"/>
          <a:ext cx="7010400" cy="2209800"/>
        </p:xfrm>
        <a:graphic>
          <a:graphicData uri="http://schemas.openxmlformats.org/drawingml/2006/table">
            <a:tbl>
              <a:tblPr firstRow="1" firstCol="1" bandRow="1"/>
              <a:tblGrid>
                <a:gridCol w="7010400"/>
              </a:tblGrid>
              <a:tr h="2209800">
                <a:tc>
                  <a:txBody>
                    <a:bodyPr/>
                    <a:lstStyle/>
                    <a:p>
                      <a:pPr marL="0" marR="0" algn="ctr">
                        <a:lnSpc>
                          <a:spcPct val="115000"/>
                        </a:lnSpc>
                        <a:spcBef>
                          <a:spcPts val="0"/>
                        </a:spcBef>
                        <a:spcAft>
                          <a:spcPts val="0"/>
                        </a:spcAft>
                      </a:pPr>
                      <a:r>
                        <a:rPr lang="en-US" sz="9600" dirty="0" smtClean="0">
                          <a:effectLst/>
                          <a:latin typeface="Calibri"/>
                          <a:ea typeface="Calibri"/>
                          <a:cs typeface="Times New Roman"/>
                        </a:rPr>
                        <a:t>h = 40</a:t>
                      </a:r>
                      <a:endParaRPr lang="en-US" sz="9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492748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633663"/>
            <a:ext cx="5334000" cy="159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67428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lang="en-US" sz="3600" kern="0" dirty="0">
                <a:solidFill>
                  <a:srgbClr val="000000"/>
                </a:solidFill>
              </a:rPr>
              <a:t>2</a:t>
            </a:r>
            <a:r>
              <a:rPr kumimoji="0" lang="en-US" sz="3600" b="0" i="0" u="none" strike="noStrike" kern="0" cap="none" spc="0" normalizeH="0" baseline="0" noProof="0" dirty="0" smtClean="0">
                <a:ln>
                  <a:noFill/>
                </a:ln>
                <a:solidFill>
                  <a:srgbClr val="000000"/>
                </a:solidFill>
                <a:effectLst/>
                <a:uLnTx/>
                <a:uFillTx/>
                <a:latin typeface="Arial" charset="0"/>
              </a:rPr>
              <a:t>-1</a:t>
            </a:r>
            <a:endParaRPr kumimoji="0" lang="en-US" sz="3600" b="0" i="0" u="none" strike="noStrike" kern="0" cap="none" spc="0" normalizeH="0" baseline="0" noProof="0" dirty="0">
              <a:ln>
                <a:noFill/>
              </a:ln>
              <a:solidFill>
                <a:srgbClr val="000000"/>
              </a:solidFill>
              <a:effectLst/>
              <a:uLnTx/>
              <a:uFillTx/>
              <a:latin typeface="Arial"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445999270"/>
              </p:ext>
            </p:extLst>
          </p:nvPr>
        </p:nvGraphicFramePr>
        <p:xfrm>
          <a:off x="920152" y="2286000"/>
          <a:ext cx="7151296" cy="2543750"/>
        </p:xfrm>
        <a:graphic>
          <a:graphicData uri="http://schemas.openxmlformats.org/presentationml/2006/ole">
            <mc:AlternateContent xmlns:mc="http://schemas.openxmlformats.org/markup-compatibility/2006">
              <mc:Choice xmlns:v="urn:schemas-microsoft-com:vml" Requires="v">
                <p:oleObj spid="_x0000_s7173" name="Equation" r:id="rId3" imgW="1419079" imgH="504776" progId="Equation.3">
                  <p:embed/>
                </p:oleObj>
              </mc:Choice>
              <mc:Fallback>
                <p:oleObj name="Equation" r:id="rId3" imgW="1419079" imgH="504776" progId="Equation.3">
                  <p:embed/>
                  <p:pic>
                    <p:nvPicPr>
                      <p:cNvPr id="0" name=""/>
                      <p:cNvPicPr/>
                      <p:nvPr/>
                    </p:nvPicPr>
                    <p:blipFill>
                      <a:blip r:embed="rId4"/>
                      <a:stretch>
                        <a:fillRect/>
                      </a:stretch>
                    </p:blipFill>
                    <p:spPr>
                      <a:xfrm>
                        <a:off x="920152" y="2286000"/>
                        <a:ext cx="7151296" cy="2543750"/>
                      </a:xfrm>
                      <a:prstGeom prst="rect">
                        <a:avLst/>
                      </a:prstGeom>
                    </p:spPr>
                  </p:pic>
                </p:oleObj>
              </mc:Fallback>
            </mc:AlternateContent>
          </a:graphicData>
        </a:graphic>
      </p:graphicFrame>
      <p:sp>
        <p:nvSpPr>
          <p:cNvPr id="5" name="TextBox 4"/>
          <p:cNvSpPr txBox="1"/>
          <p:nvPr/>
        </p:nvSpPr>
        <p:spPr>
          <a:xfrm>
            <a:off x="1219200" y="1066800"/>
            <a:ext cx="3467100" cy="1015663"/>
          </a:xfrm>
          <a:prstGeom prst="rect">
            <a:avLst/>
          </a:prstGeom>
          <a:noFill/>
        </p:spPr>
        <p:txBody>
          <a:bodyPr wrap="square" rtlCol="0">
            <a:spAutoFit/>
          </a:bodyPr>
          <a:lstStyle/>
          <a:p>
            <a:r>
              <a:rPr lang="en-US" sz="6000" dirty="0" smtClean="0"/>
              <a:t>Solve</a:t>
            </a:r>
            <a:r>
              <a:rPr lang="en-US" dirty="0" smtClean="0"/>
              <a:t>.</a:t>
            </a:r>
            <a:endParaRPr lang="en-US" dirty="0"/>
          </a:p>
        </p:txBody>
      </p:sp>
    </p:spTree>
    <p:extLst>
      <p:ext uri="{BB962C8B-B14F-4D97-AF65-F5344CB8AC3E}">
        <p14:creationId xmlns:p14="http://schemas.microsoft.com/office/powerpoint/2010/main" val="8621465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Stop sign used in English-speaking countries, as well as in the European Union">
            <a:hlinkClick r:id="rId2" tooltip="Stop sign used in English-speaking countries, as well as in the European Union"/>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304800"/>
            <a:ext cx="61722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63610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lang="en-US" sz="3600" kern="0" dirty="0" smtClean="0">
                <a:solidFill>
                  <a:srgbClr val="000000"/>
                </a:solidFill>
              </a:rPr>
              <a:t>2-1</a:t>
            </a:r>
            <a:r>
              <a:rPr kumimoji="0" lang="en-US" sz="3600" b="0" i="0" u="none" strike="noStrike" kern="0" cap="none" spc="0" normalizeH="0" noProof="0" dirty="0" smtClean="0">
                <a:ln>
                  <a:noFill/>
                </a:ln>
                <a:solidFill>
                  <a:srgbClr val="000000"/>
                </a:solidFill>
                <a:effectLst/>
                <a:uLnTx/>
                <a:uFillTx/>
                <a:latin typeface="Arial" charset="0"/>
              </a:rPr>
              <a:t> </a:t>
            </a:r>
            <a:r>
              <a:rPr kumimoji="0" lang="en-US" sz="3600" b="0" i="0" u="none" strike="noStrike" kern="0" cap="none" spc="0" normalizeH="0" baseline="0" noProof="0" dirty="0" smtClean="0">
                <a:ln>
                  <a:noFill/>
                </a:ln>
                <a:solidFill>
                  <a:srgbClr val="000000"/>
                </a:solidFill>
                <a:effectLst/>
                <a:uLnTx/>
                <a:uFillTx/>
                <a:latin typeface="Arial" charset="0"/>
              </a:rPr>
              <a:t>Answer</a:t>
            </a:r>
            <a:endParaRPr kumimoji="0" lang="en-US" sz="3600" b="0" i="0" u="none" strike="noStrike" kern="0" cap="none" spc="0" normalizeH="0" baseline="0" noProof="0" dirty="0">
              <a:ln>
                <a:noFill/>
              </a:ln>
              <a:solidFill>
                <a:srgbClr val="000000"/>
              </a:solidFill>
              <a:effectLst/>
              <a:uLnTx/>
              <a:uFillTx/>
              <a:latin typeface="Arial" charset="0"/>
            </a:endParaRPr>
          </a:p>
        </p:txBody>
      </p:sp>
      <p:sp>
        <p:nvSpPr>
          <p:cNvPr id="3" name="Rectangle 2"/>
          <p:cNvSpPr/>
          <p:nvPr/>
        </p:nvSpPr>
        <p:spPr>
          <a:xfrm>
            <a:off x="2674097" y="1524000"/>
            <a:ext cx="4024406" cy="1446550"/>
          </a:xfrm>
          <a:prstGeom prst="rect">
            <a:avLst/>
          </a:prstGeom>
        </p:spPr>
        <p:txBody>
          <a:bodyPr wrap="square">
            <a:spAutoFit/>
          </a:bodyPr>
          <a:lstStyle/>
          <a:p>
            <a:pPr algn="ctr"/>
            <a:r>
              <a:rPr lang="en-US" sz="8800" dirty="0" smtClean="0">
                <a:ea typeface="Calibri"/>
                <a:cs typeface="Times New Roman"/>
              </a:rPr>
              <a:t>m=15</a:t>
            </a:r>
            <a:endParaRPr lang="en-US" sz="8800" dirty="0"/>
          </a:p>
        </p:txBody>
      </p:sp>
    </p:spTree>
    <p:extLst>
      <p:ext uri="{BB962C8B-B14F-4D97-AF65-F5344CB8AC3E}">
        <p14:creationId xmlns:p14="http://schemas.microsoft.com/office/powerpoint/2010/main" val="41824764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lang="en-US" sz="3600" kern="0" dirty="0" smtClean="0">
                <a:solidFill>
                  <a:srgbClr val="000000"/>
                </a:solidFill>
              </a:rPr>
              <a:t>2-2</a:t>
            </a:r>
            <a:endParaRPr kumimoji="0" lang="en-US" sz="3600" b="0" i="0" u="none" strike="noStrike" kern="0" cap="none" spc="0" normalizeH="0" baseline="0" noProof="0" dirty="0">
              <a:ln>
                <a:noFill/>
              </a:ln>
              <a:solidFill>
                <a:srgbClr val="000000"/>
              </a:solidFill>
              <a:effectLst/>
              <a:uLnTx/>
              <a:uFillTx/>
              <a:latin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198991376"/>
              </p:ext>
            </p:extLst>
          </p:nvPr>
        </p:nvGraphicFramePr>
        <p:xfrm>
          <a:off x="762000" y="1295400"/>
          <a:ext cx="7543800" cy="5047488"/>
        </p:xfrm>
        <a:graphic>
          <a:graphicData uri="http://schemas.openxmlformats.org/drawingml/2006/table">
            <a:tbl>
              <a:tblPr firstRow="1" firstCol="1" bandRow="1"/>
              <a:tblGrid>
                <a:gridCol w="7543800"/>
              </a:tblGrid>
              <a:tr h="3886200">
                <a:tc>
                  <a:txBody>
                    <a:bodyPr/>
                    <a:lstStyle/>
                    <a:p>
                      <a:pPr marL="0" marR="0" algn="ctr">
                        <a:lnSpc>
                          <a:spcPct val="115000"/>
                        </a:lnSpc>
                        <a:spcBef>
                          <a:spcPts val="0"/>
                        </a:spcBef>
                        <a:spcAft>
                          <a:spcPts val="0"/>
                        </a:spcAft>
                      </a:pPr>
                      <a:r>
                        <a:rPr lang="en-US" sz="4800" kern="1200" dirty="0" smtClean="0">
                          <a:solidFill>
                            <a:schemeClr val="tx1"/>
                          </a:solidFill>
                          <a:effectLst/>
                          <a:latin typeface="+mn-lt"/>
                          <a:ea typeface="+mn-ea"/>
                          <a:cs typeface="+mn-cs"/>
                        </a:rPr>
                        <a:t>Tickets to the county fair are $8 for an adult and $5 for a child.  If you have a 15% discount card, how much will 2 adult tickets and 2 child tickets cost?</a:t>
                      </a:r>
                      <a:endParaRPr lang="en-US" sz="4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379761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Stop sign used in English-speaking countries, as well as in the European Union">
            <a:hlinkClick r:id="rId2" tooltip="Stop sign used in English-speaking countries, as well as in the European Union"/>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304800"/>
            <a:ext cx="61722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7299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Stop sign used in English-speaking countries, as well as in the European Union">
            <a:hlinkClick r:id="rId2" tooltip="Stop sign used in English-speaking countries, as well as in the European Union"/>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304800"/>
            <a:ext cx="61722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26853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lang="en-US" sz="3600" kern="0" dirty="0">
                <a:solidFill>
                  <a:srgbClr val="000000"/>
                </a:solidFill>
              </a:rPr>
              <a:t>2</a:t>
            </a:r>
            <a:r>
              <a:rPr kumimoji="0" lang="en-US" sz="3600" b="0" i="0" u="none" strike="noStrike" kern="0" cap="none" spc="0" normalizeH="0" baseline="0" noProof="0" dirty="0" smtClean="0">
                <a:ln>
                  <a:noFill/>
                </a:ln>
                <a:solidFill>
                  <a:srgbClr val="000000"/>
                </a:solidFill>
                <a:effectLst/>
                <a:uLnTx/>
                <a:uFillTx/>
                <a:latin typeface="Arial" charset="0"/>
              </a:rPr>
              <a:t>-2</a:t>
            </a:r>
            <a:r>
              <a:rPr kumimoji="0" lang="en-US" sz="3600" b="0" i="0" u="none" strike="noStrike" kern="0" cap="none" spc="0" normalizeH="0" noProof="0" dirty="0" smtClean="0">
                <a:ln>
                  <a:noFill/>
                </a:ln>
                <a:solidFill>
                  <a:srgbClr val="000000"/>
                </a:solidFill>
                <a:effectLst/>
                <a:uLnTx/>
                <a:uFillTx/>
                <a:latin typeface="Arial" charset="0"/>
              </a:rPr>
              <a:t> </a:t>
            </a:r>
            <a:r>
              <a:rPr kumimoji="0" lang="en-US" sz="3600" b="0" i="0" u="none" strike="noStrike" kern="0" cap="none" spc="0" normalizeH="0" baseline="0" noProof="0" dirty="0" smtClean="0">
                <a:ln>
                  <a:noFill/>
                </a:ln>
                <a:solidFill>
                  <a:srgbClr val="000000"/>
                </a:solidFill>
                <a:effectLst/>
                <a:uLnTx/>
                <a:uFillTx/>
                <a:latin typeface="Arial" charset="0"/>
              </a:rPr>
              <a:t>Answer</a:t>
            </a:r>
            <a:endParaRPr kumimoji="0" lang="en-US" sz="3600" b="0" i="0" u="none" strike="noStrike" kern="0" cap="none" spc="0" normalizeH="0" baseline="0" noProof="0" dirty="0">
              <a:ln>
                <a:noFill/>
              </a:ln>
              <a:solidFill>
                <a:srgbClr val="000000"/>
              </a:solidFill>
              <a:effectLst/>
              <a:uLnTx/>
              <a:uFillTx/>
              <a:latin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188685091"/>
              </p:ext>
            </p:extLst>
          </p:nvPr>
        </p:nvGraphicFramePr>
        <p:xfrm>
          <a:off x="838200" y="1447800"/>
          <a:ext cx="7467600" cy="4648200"/>
        </p:xfrm>
        <a:graphic>
          <a:graphicData uri="http://schemas.openxmlformats.org/drawingml/2006/table">
            <a:tbl>
              <a:tblPr firstRow="1" firstCol="1" bandRow="1"/>
              <a:tblGrid>
                <a:gridCol w="7467600"/>
              </a:tblGrid>
              <a:tr h="4648200">
                <a:tc>
                  <a:txBody>
                    <a:bodyPr/>
                    <a:lstStyle/>
                    <a:p>
                      <a:pPr marL="0" marR="0" algn="ctr">
                        <a:lnSpc>
                          <a:spcPct val="115000"/>
                        </a:lnSpc>
                        <a:spcBef>
                          <a:spcPts val="0"/>
                        </a:spcBef>
                        <a:spcAft>
                          <a:spcPts val="0"/>
                        </a:spcAft>
                      </a:pPr>
                      <a:r>
                        <a:rPr lang="en-US" sz="7200" dirty="0" smtClean="0">
                          <a:effectLst/>
                          <a:latin typeface="Calibri"/>
                          <a:ea typeface="Calibri"/>
                          <a:cs typeface="Times New Roman"/>
                        </a:rPr>
                        <a:t>$22.10</a:t>
                      </a:r>
                      <a:endParaRPr lang="en-US" sz="7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162864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lang="en-US" sz="3600" kern="0" dirty="0" smtClean="0">
                <a:solidFill>
                  <a:srgbClr val="000000"/>
                </a:solidFill>
              </a:rPr>
              <a:t>2-3</a:t>
            </a:r>
            <a:endParaRPr kumimoji="0" lang="en-US" sz="3600" b="0" i="0" u="none" strike="noStrike" kern="0" cap="none" spc="0" normalizeH="0" baseline="0" noProof="0" dirty="0">
              <a:ln>
                <a:noFill/>
              </a:ln>
              <a:solidFill>
                <a:srgbClr val="000000"/>
              </a:solidFill>
              <a:effectLst/>
              <a:uLnTx/>
              <a:uFillTx/>
              <a:latin typeface="Arial"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953288206"/>
              </p:ext>
            </p:extLst>
          </p:nvPr>
        </p:nvGraphicFramePr>
        <p:xfrm>
          <a:off x="990600" y="1425677"/>
          <a:ext cx="7543800" cy="4380272"/>
        </p:xfrm>
        <a:graphic>
          <a:graphicData uri="http://schemas.openxmlformats.org/presentationml/2006/ole">
            <mc:AlternateContent xmlns:mc="http://schemas.openxmlformats.org/markup-compatibility/2006">
              <mc:Choice xmlns:v="urn:schemas-microsoft-com:vml" Requires="v">
                <p:oleObj spid="_x0000_s5127" name="Equation" r:id="rId3" imgW="2362200" imgH="1371600" progId="Equation.3">
                  <p:embed/>
                </p:oleObj>
              </mc:Choice>
              <mc:Fallback>
                <p:oleObj name="Equation" r:id="rId3" imgW="2362200" imgH="13716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1425677"/>
                        <a:ext cx="7543800" cy="4380272"/>
                      </a:xfrm>
                      <a:prstGeom prst="rect">
                        <a:avLst/>
                      </a:prstGeom>
                      <a:noFill/>
                    </p:spPr>
                  </p:pic>
                </p:oleObj>
              </mc:Fallback>
            </mc:AlternateContent>
          </a:graphicData>
        </a:graphic>
      </p:graphicFrame>
    </p:spTree>
    <p:extLst>
      <p:ext uri="{BB962C8B-B14F-4D97-AF65-F5344CB8AC3E}">
        <p14:creationId xmlns:p14="http://schemas.microsoft.com/office/powerpoint/2010/main" val="9584422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Stop sign used in English-speaking countries, as well as in the European Union">
            <a:hlinkClick r:id="rId2" tooltip="Stop sign used in English-speaking countries, as well as in the European Union"/>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304800"/>
            <a:ext cx="61722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23180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lang="en-US" sz="3600" kern="0" dirty="0" smtClean="0">
                <a:solidFill>
                  <a:srgbClr val="000000"/>
                </a:solidFill>
              </a:rPr>
              <a:t>2-3</a:t>
            </a:r>
            <a:r>
              <a:rPr kumimoji="0" lang="en-US" sz="3600" b="0" i="0" u="none" strike="noStrike" kern="0" cap="none" spc="0" normalizeH="0" noProof="0" dirty="0" smtClean="0">
                <a:ln>
                  <a:noFill/>
                </a:ln>
                <a:solidFill>
                  <a:srgbClr val="000000"/>
                </a:solidFill>
                <a:effectLst/>
                <a:uLnTx/>
                <a:uFillTx/>
                <a:latin typeface="Arial" charset="0"/>
              </a:rPr>
              <a:t> </a:t>
            </a:r>
            <a:r>
              <a:rPr kumimoji="0" lang="en-US" sz="3600" b="0" i="0" u="none" strike="noStrike" kern="0" cap="none" spc="0" normalizeH="0" baseline="0" noProof="0" dirty="0" smtClean="0">
                <a:ln>
                  <a:noFill/>
                </a:ln>
                <a:solidFill>
                  <a:srgbClr val="000000"/>
                </a:solidFill>
                <a:effectLst/>
                <a:uLnTx/>
                <a:uFillTx/>
                <a:latin typeface="Arial" charset="0"/>
              </a:rPr>
              <a:t>Answer</a:t>
            </a:r>
            <a:endParaRPr kumimoji="0" lang="en-US" sz="3600" b="0" i="0" u="none" strike="noStrike" kern="0" cap="none" spc="0" normalizeH="0" baseline="0" noProof="0" dirty="0">
              <a:ln>
                <a:noFill/>
              </a:ln>
              <a:solidFill>
                <a:srgbClr val="000000"/>
              </a:solidFill>
              <a:effectLst/>
              <a:uLnTx/>
              <a:uFillTx/>
              <a:latin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025848483"/>
              </p:ext>
            </p:extLst>
          </p:nvPr>
        </p:nvGraphicFramePr>
        <p:xfrm>
          <a:off x="2362200" y="2362200"/>
          <a:ext cx="4648200" cy="1402080"/>
        </p:xfrm>
        <a:graphic>
          <a:graphicData uri="http://schemas.openxmlformats.org/drawingml/2006/table">
            <a:tbl>
              <a:tblPr firstRow="1" firstCol="1" bandRow="1"/>
              <a:tblGrid>
                <a:gridCol w="4648200"/>
              </a:tblGrid>
              <a:tr h="0">
                <a:tc>
                  <a:txBody>
                    <a:bodyPr/>
                    <a:lstStyle/>
                    <a:p>
                      <a:pPr marL="0" marR="0" algn="ctr">
                        <a:lnSpc>
                          <a:spcPct val="115000"/>
                        </a:lnSpc>
                        <a:spcBef>
                          <a:spcPts val="0"/>
                        </a:spcBef>
                        <a:spcAft>
                          <a:spcPts val="0"/>
                        </a:spcAft>
                      </a:pPr>
                      <a:r>
                        <a:rPr lang="en-US" sz="8000" dirty="0" smtClean="0">
                          <a:effectLst/>
                          <a:latin typeface="Calibri"/>
                          <a:ea typeface="Calibri"/>
                          <a:cs typeface="Times New Roman"/>
                        </a:rPr>
                        <a:t>4x-7y=-64</a:t>
                      </a:r>
                      <a:endParaRPr lang="en-US" sz="8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053733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lang="en-US" sz="3600" kern="0" dirty="0" smtClean="0">
                <a:solidFill>
                  <a:srgbClr val="000000"/>
                </a:solidFill>
              </a:rPr>
              <a:t>2-4</a:t>
            </a:r>
            <a:endParaRPr kumimoji="0" lang="en-US" sz="3600" b="0" i="0" u="none" strike="noStrike" kern="0" cap="none" spc="0" normalizeH="0" baseline="0" noProof="0" dirty="0">
              <a:ln>
                <a:noFill/>
              </a:ln>
              <a:solidFill>
                <a:srgbClr val="000000"/>
              </a:solidFill>
              <a:effectLst/>
              <a:uLnTx/>
              <a:uFillTx/>
              <a:latin typeface="Arial"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643772397"/>
              </p:ext>
            </p:extLst>
          </p:nvPr>
        </p:nvGraphicFramePr>
        <p:xfrm>
          <a:off x="419100" y="1143000"/>
          <a:ext cx="8534400" cy="5029200"/>
        </p:xfrm>
        <a:graphic>
          <a:graphicData uri="http://schemas.openxmlformats.org/drawingml/2006/table">
            <a:tbl>
              <a:tblPr firstRow="1" firstCol="1" bandRow="1"/>
              <a:tblGrid>
                <a:gridCol w="8534400"/>
              </a:tblGrid>
              <a:tr h="5029200">
                <a:tc>
                  <a:txBody>
                    <a:bodyPr/>
                    <a:lstStyle/>
                    <a:p>
                      <a:pPr marL="0" marR="0" algn="l">
                        <a:lnSpc>
                          <a:spcPct val="115000"/>
                        </a:lnSpc>
                        <a:spcBef>
                          <a:spcPts val="0"/>
                        </a:spcBef>
                        <a:spcAft>
                          <a:spcPts val="0"/>
                        </a:spcAft>
                      </a:pPr>
                      <a:r>
                        <a:rPr lang="en-US" sz="4500" kern="1200" dirty="0" smtClean="0">
                          <a:solidFill>
                            <a:schemeClr val="tx1"/>
                          </a:solidFill>
                          <a:effectLst/>
                          <a:latin typeface="+mn-lt"/>
                          <a:ea typeface="+mn-ea"/>
                          <a:cs typeface="+mn-cs"/>
                        </a:rPr>
                        <a:t>Jake bought a one-month membership to a fitness center for $35.  Each time he goes, he rents a locker for $0.25.  If he spent $40.50 at the fitness center last month, how many days did he go?</a:t>
                      </a:r>
                      <a:endParaRPr lang="en-US" sz="45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880066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Stop sign used in English-speaking countries, as well as in the European Union">
            <a:hlinkClick r:id="rId2" tooltip="Stop sign used in English-speaking countries, as well as in the European Union"/>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304800"/>
            <a:ext cx="61722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92444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lang="en-US" sz="3600" kern="0" dirty="0" smtClean="0">
                <a:solidFill>
                  <a:srgbClr val="000000"/>
                </a:solidFill>
              </a:rPr>
              <a:t>2-4</a:t>
            </a:r>
            <a:r>
              <a:rPr kumimoji="0" lang="en-US" sz="3600" b="0" i="0" u="none" strike="noStrike" kern="0" cap="none" spc="0" normalizeH="0" noProof="0" dirty="0" smtClean="0">
                <a:ln>
                  <a:noFill/>
                </a:ln>
                <a:solidFill>
                  <a:srgbClr val="000000"/>
                </a:solidFill>
                <a:effectLst/>
                <a:uLnTx/>
                <a:uFillTx/>
                <a:latin typeface="Arial" charset="0"/>
              </a:rPr>
              <a:t> </a:t>
            </a:r>
            <a:r>
              <a:rPr kumimoji="0" lang="en-US" sz="3600" b="0" i="0" u="none" strike="noStrike" kern="0" cap="none" spc="0" normalizeH="0" baseline="0" noProof="0" dirty="0" smtClean="0">
                <a:ln>
                  <a:noFill/>
                </a:ln>
                <a:solidFill>
                  <a:srgbClr val="000000"/>
                </a:solidFill>
                <a:effectLst/>
                <a:uLnTx/>
                <a:uFillTx/>
                <a:latin typeface="Arial" charset="0"/>
              </a:rPr>
              <a:t>Answer</a:t>
            </a:r>
            <a:endParaRPr kumimoji="0" lang="en-US" sz="3600" b="0" i="0" u="none" strike="noStrike" kern="0" cap="none" spc="0" normalizeH="0" baseline="0" noProof="0" dirty="0">
              <a:ln>
                <a:noFill/>
              </a:ln>
              <a:solidFill>
                <a:srgbClr val="000000"/>
              </a:solidFill>
              <a:effectLst/>
              <a:uLnTx/>
              <a:uFillTx/>
              <a:latin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269082031"/>
              </p:ext>
            </p:extLst>
          </p:nvPr>
        </p:nvGraphicFramePr>
        <p:xfrm>
          <a:off x="2667000" y="1752600"/>
          <a:ext cx="4038600" cy="1261872"/>
        </p:xfrm>
        <a:graphic>
          <a:graphicData uri="http://schemas.openxmlformats.org/drawingml/2006/table">
            <a:tbl>
              <a:tblPr firstRow="1" firstCol="1" bandRow="1"/>
              <a:tblGrid>
                <a:gridCol w="4038600"/>
              </a:tblGrid>
              <a:tr h="0">
                <a:tc>
                  <a:txBody>
                    <a:bodyPr/>
                    <a:lstStyle/>
                    <a:p>
                      <a:pPr marL="0" marR="0" algn="ctr">
                        <a:lnSpc>
                          <a:spcPct val="115000"/>
                        </a:lnSpc>
                        <a:spcBef>
                          <a:spcPts val="0"/>
                        </a:spcBef>
                        <a:spcAft>
                          <a:spcPts val="0"/>
                        </a:spcAft>
                      </a:pPr>
                      <a:r>
                        <a:rPr lang="en-US" sz="7200" dirty="0" smtClean="0">
                          <a:effectLst/>
                          <a:latin typeface="Calibri"/>
                          <a:ea typeface="Calibri"/>
                          <a:cs typeface="Times New Roman"/>
                        </a:rPr>
                        <a:t>22 days</a:t>
                      </a:r>
                      <a:endParaRPr lang="en-US" sz="7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128599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lang="en-US" sz="3600" kern="0" dirty="0" smtClean="0">
                <a:solidFill>
                  <a:srgbClr val="000000"/>
                </a:solidFill>
              </a:rPr>
              <a:t>2-5</a:t>
            </a:r>
            <a:endParaRPr kumimoji="0" lang="en-US" sz="3600" b="0" i="0" u="none" strike="noStrike" kern="0" cap="none" spc="0" normalizeH="0" baseline="0" noProof="0" dirty="0">
              <a:ln>
                <a:noFill/>
              </a:ln>
              <a:solidFill>
                <a:srgbClr val="000000"/>
              </a:solidFill>
              <a:effectLst/>
              <a:uLnTx/>
              <a:uFillTx/>
              <a:latin typeface="Arial"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998905340"/>
              </p:ext>
            </p:extLst>
          </p:nvPr>
        </p:nvGraphicFramePr>
        <p:xfrm>
          <a:off x="3352800" y="1522307"/>
          <a:ext cx="3352800" cy="3278293"/>
        </p:xfrm>
        <a:graphic>
          <a:graphicData uri="http://schemas.openxmlformats.org/presentationml/2006/ole">
            <mc:AlternateContent xmlns:mc="http://schemas.openxmlformats.org/markup-compatibility/2006">
              <mc:Choice xmlns:v="urn:schemas-microsoft-com:vml" Requires="v">
                <p:oleObj spid="_x0000_s6147" name="Equation" r:id="rId3" imgW="428666" imgH="418937" progId="Equation.3">
                  <p:embed/>
                </p:oleObj>
              </mc:Choice>
              <mc:Fallback>
                <p:oleObj name="Equation" r:id="rId3" imgW="428666" imgH="418937" progId="Equation.3">
                  <p:embed/>
                  <p:pic>
                    <p:nvPicPr>
                      <p:cNvPr id="0" name=""/>
                      <p:cNvPicPr/>
                      <p:nvPr/>
                    </p:nvPicPr>
                    <p:blipFill>
                      <a:blip r:embed="rId4"/>
                      <a:stretch>
                        <a:fillRect/>
                      </a:stretch>
                    </p:blipFill>
                    <p:spPr>
                      <a:xfrm>
                        <a:off x="3352800" y="1522307"/>
                        <a:ext cx="3352800" cy="3278293"/>
                      </a:xfrm>
                      <a:prstGeom prst="rect">
                        <a:avLst/>
                      </a:prstGeom>
                    </p:spPr>
                  </p:pic>
                </p:oleObj>
              </mc:Fallback>
            </mc:AlternateContent>
          </a:graphicData>
        </a:graphic>
      </p:graphicFrame>
      <p:sp>
        <p:nvSpPr>
          <p:cNvPr id="5" name="TextBox 4"/>
          <p:cNvSpPr txBox="1"/>
          <p:nvPr/>
        </p:nvSpPr>
        <p:spPr>
          <a:xfrm>
            <a:off x="1676400" y="1143000"/>
            <a:ext cx="5791200" cy="1200329"/>
          </a:xfrm>
          <a:prstGeom prst="rect">
            <a:avLst/>
          </a:prstGeom>
          <a:noFill/>
        </p:spPr>
        <p:txBody>
          <a:bodyPr wrap="square" rtlCol="0">
            <a:spAutoFit/>
          </a:bodyPr>
          <a:lstStyle/>
          <a:p>
            <a:r>
              <a:rPr lang="en-US" sz="7200" dirty="0" smtClean="0"/>
              <a:t>Simplify.</a:t>
            </a:r>
            <a:endParaRPr lang="en-US" sz="7200" dirty="0"/>
          </a:p>
        </p:txBody>
      </p:sp>
    </p:spTree>
    <p:extLst>
      <p:ext uri="{BB962C8B-B14F-4D97-AF65-F5344CB8AC3E}">
        <p14:creationId xmlns:p14="http://schemas.microsoft.com/office/powerpoint/2010/main" val="18697529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Stop sign used in English-speaking countries, as well as in the European Union">
            <a:hlinkClick r:id="rId2" tooltip="Stop sign used in English-speaking countries, as well as in the European Union"/>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304800"/>
            <a:ext cx="61722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7003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lang="en-US" sz="3600" kern="0" dirty="0" smtClean="0">
                <a:solidFill>
                  <a:srgbClr val="000000"/>
                </a:solidFill>
              </a:rPr>
              <a:t>2-5</a:t>
            </a:r>
            <a:r>
              <a:rPr kumimoji="0" lang="en-US" sz="3600" b="0" i="0" u="none" strike="noStrike" kern="0" cap="none" spc="0" normalizeH="0" noProof="0" dirty="0" smtClean="0">
                <a:ln>
                  <a:noFill/>
                </a:ln>
                <a:solidFill>
                  <a:srgbClr val="000000"/>
                </a:solidFill>
                <a:effectLst/>
                <a:uLnTx/>
                <a:uFillTx/>
                <a:latin typeface="Arial" charset="0"/>
              </a:rPr>
              <a:t> </a:t>
            </a:r>
            <a:r>
              <a:rPr kumimoji="0" lang="en-US" sz="3600" b="0" i="0" u="none" strike="noStrike" kern="0" cap="none" spc="0" normalizeH="0" baseline="0" noProof="0" dirty="0" smtClean="0">
                <a:ln>
                  <a:noFill/>
                </a:ln>
                <a:solidFill>
                  <a:srgbClr val="000000"/>
                </a:solidFill>
                <a:effectLst/>
                <a:uLnTx/>
                <a:uFillTx/>
                <a:latin typeface="Arial" charset="0"/>
              </a:rPr>
              <a:t>Answer</a:t>
            </a:r>
            <a:endParaRPr kumimoji="0" lang="en-US" sz="3600" b="0" i="0" u="none" strike="noStrike" kern="0" cap="none" spc="0" normalizeH="0" baseline="0" noProof="0" dirty="0">
              <a:ln>
                <a:noFill/>
              </a:ln>
              <a:solidFill>
                <a:srgbClr val="000000"/>
              </a:solidFill>
              <a:effectLst/>
              <a:uLnTx/>
              <a:uFillTx/>
              <a:latin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358489702"/>
              </p:ext>
            </p:extLst>
          </p:nvPr>
        </p:nvGraphicFramePr>
        <p:xfrm>
          <a:off x="3581400" y="1600200"/>
          <a:ext cx="2026920" cy="1261872"/>
        </p:xfrm>
        <a:graphic>
          <a:graphicData uri="http://schemas.openxmlformats.org/drawingml/2006/table">
            <a:tbl>
              <a:tblPr firstRow="1" firstCol="1" bandRow="1"/>
              <a:tblGrid>
                <a:gridCol w="2026920"/>
              </a:tblGrid>
              <a:tr h="0">
                <a:tc>
                  <a:txBody>
                    <a:bodyPr/>
                    <a:lstStyle/>
                    <a:p>
                      <a:pPr marL="0" marR="0" algn="ctr">
                        <a:lnSpc>
                          <a:spcPct val="115000"/>
                        </a:lnSpc>
                        <a:spcBef>
                          <a:spcPts val="0"/>
                        </a:spcBef>
                        <a:spcAft>
                          <a:spcPts val="0"/>
                        </a:spcAft>
                      </a:pPr>
                      <a:r>
                        <a:rPr lang="en-US" sz="7200" dirty="0" smtClean="0">
                          <a:effectLst/>
                          <a:latin typeface="Calibri"/>
                          <a:ea typeface="Calibri"/>
                          <a:cs typeface="Times New Roman"/>
                        </a:rPr>
                        <a:t>8</a:t>
                      </a:r>
                      <a:endParaRPr lang="en-US" sz="7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25679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32175" y="2365375"/>
            <a:ext cx="227965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3600" b="0" i="0" u="none" strike="noStrike" kern="0" cap="none" spc="0" normalizeH="0" baseline="0" noProof="0" dirty="0" smtClean="0">
                <a:ln>
                  <a:noFill/>
                </a:ln>
                <a:solidFill>
                  <a:srgbClr val="000000"/>
                </a:solidFill>
                <a:effectLst/>
                <a:uLnTx/>
                <a:uFillTx/>
                <a:latin typeface="Arial" charset="0"/>
              </a:rPr>
              <a:t>Sample Answer</a:t>
            </a:r>
            <a:endParaRPr kumimoji="0" lang="en-US" sz="3600" b="0" i="0" u="none" strike="noStrike" kern="0" cap="none" spc="0" normalizeH="0" baseline="0" noProof="0" dirty="0">
              <a:ln>
                <a:noFill/>
              </a:ln>
              <a:solidFill>
                <a:srgbClr val="000000"/>
              </a:solidFill>
              <a:effectLst/>
              <a:uLnTx/>
              <a:uFillTx/>
              <a:latin typeface="Arial" charset="0"/>
            </a:endParaRPr>
          </a:p>
        </p:txBody>
      </p:sp>
    </p:spTree>
    <p:extLst>
      <p:ext uri="{BB962C8B-B14F-4D97-AF65-F5344CB8AC3E}">
        <p14:creationId xmlns:p14="http://schemas.microsoft.com/office/powerpoint/2010/main" val="39130967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3600" b="0" i="0" u="none" strike="noStrike" kern="0" cap="none" spc="0" normalizeH="0" baseline="0" noProof="0" dirty="0" smtClean="0">
                <a:ln>
                  <a:noFill/>
                </a:ln>
                <a:solidFill>
                  <a:srgbClr val="000000"/>
                </a:solidFill>
                <a:effectLst/>
                <a:uLnTx/>
                <a:uFillTx/>
                <a:latin typeface="Arial" charset="0"/>
              </a:rPr>
              <a:t>Extra 2</a:t>
            </a:r>
            <a:endParaRPr kumimoji="0" lang="en-US" sz="3600" b="0" i="0" u="none" strike="noStrike" kern="0" cap="none" spc="0" normalizeH="0" baseline="0" noProof="0" dirty="0">
              <a:ln>
                <a:noFill/>
              </a:ln>
              <a:solidFill>
                <a:srgbClr val="000000"/>
              </a:solidFill>
              <a:effectLst/>
              <a:uLnTx/>
              <a:uFillTx/>
              <a:latin typeface="Arial"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318642823"/>
              </p:ext>
            </p:extLst>
          </p:nvPr>
        </p:nvGraphicFramePr>
        <p:xfrm>
          <a:off x="457200" y="2895600"/>
          <a:ext cx="7898946" cy="1638300"/>
        </p:xfrm>
        <a:graphic>
          <a:graphicData uri="http://schemas.openxmlformats.org/presentationml/2006/ole">
            <mc:AlternateContent xmlns:mc="http://schemas.openxmlformats.org/markup-compatibility/2006">
              <mc:Choice xmlns:v="urn:schemas-microsoft-com:vml" Requires="v">
                <p:oleObj spid="_x0000_s14341" name="Equation" r:id="rId3" imgW="1282700" imgH="266700" progId="Equation.3">
                  <p:embed/>
                </p:oleObj>
              </mc:Choice>
              <mc:Fallback>
                <p:oleObj name="Equation" r:id="rId3" imgW="1282700" imgH="2667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895600"/>
                        <a:ext cx="7898946" cy="1638300"/>
                      </a:xfrm>
                      <a:prstGeom prst="rect">
                        <a:avLst/>
                      </a:prstGeom>
                      <a:noFill/>
                    </p:spPr>
                  </p:pic>
                </p:oleObj>
              </mc:Fallback>
            </mc:AlternateContent>
          </a:graphicData>
        </a:graphic>
      </p:graphicFrame>
      <p:sp>
        <p:nvSpPr>
          <p:cNvPr id="6" name="TextBox 5"/>
          <p:cNvSpPr txBox="1"/>
          <p:nvPr/>
        </p:nvSpPr>
        <p:spPr>
          <a:xfrm>
            <a:off x="990600" y="1219200"/>
            <a:ext cx="3581400" cy="1446550"/>
          </a:xfrm>
          <a:prstGeom prst="rect">
            <a:avLst/>
          </a:prstGeom>
          <a:noFill/>
        </p:spPr>
        <p:txBody>
          <a:bodyPr wrap="square" rtlCol="0">
            <a:spAutoFit/>
          </a:bodyPr>
          <a:lstStyle/>
          <a:p>
            <a:r>
              <a:rPr lang="en-US" sz="8800" dirty="0" smtClean="0"/>
              <a:t>Solve.</a:t>
            </a:r>
            <a:endParaRPr lang="en-US" sz="8800" dirty="0"/>
          </a:p>
        </p:txBody>
      </p:sp>
    </p:spTree>
    <p:extLst>
      <p:ext uri="{BB962C8B-B14F-4D97-AF65-F5344CB8AC3E}">
        <p14:creationId xmlns:p14="http://schemas.microsoft.com/office/powerpoint/2010/main" val="29380569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Stop sign used in English-speaking countries, as well as in the European Union">
            <a:hlinkClick r:id="rId2" tooltip="Stop sign used in English-speaking countries, as well as in the European Union"/>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304800"/>
            <a:ext cx="61722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22640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lang="en-US" sz="3600" kern="0" noProof="0" dirty="0" smtClean="0">
                <a:solidFill>
                  <a:srgbClr val="000000"/>
                </a:solidFill>
              </a:rPr>
              <a:t>Extra 2</a:t>
            </a:r>
            <a:r>
              <a:rPr kumimoji="0" lang="en-US" sz="3600" b="0" i="0" u="none" strike="noStrike" kern="0" cap="none" spc="0" normalizeH="0" noProof="0" dirty="0" smtClean="0">
                <a:ln>
                  <a:noFill/>
                </a:ln>
                <a:solidFill>
                  <a:srgbClr val="000000"/>
                </a:solidFill>
                <a:effectLst/>
                <a:uLnTx/>
                <a:uFillTx/>
                <a:latin typeface="Arial" charset="0"/>
              </a:rPr>
              <a:t> </a:t>
            </a:r>
            <a:r>
              <a:rPr kumimoji="0" lang="en-US" sz="3600" b="0" i="0" u="none" strike="noStrike" kern="0" cap="none" spc="0" normalizeH="0" baseline="0" noProof="0" dirty="0" smtClean="0">
                <a:ln>
                  <a:noFill/>
                </a:ln>
                <a:solidFill>
                  <a:srgbClr val="000000"/>
                </a:solidFill>
                <a:effectLst/>
                <a:uLnTx/>
                <a:uFillTx/>
                <a:latin typeface="Arial" charset="0"/>
              </a:rPr>
              <a:t>Answer</a:t>
            </a:r>
            <a:endParaRPr kumimoji="0" lang="en-US" sz="3600" b="0" i="0" u="none" strike="noStrike" kern="0" cap="none" spc="0" normalizeH="0" baseline="0" noProof="0" dirty="0">
              <a:ln>
                <a:noFill/>
              </a:ln>
              <a:solidFill>
                <a:srgbClr val="000000"/>
              </a:solidFill>
              <a:effectLst/>
              <a:uLnTx/>
              <a:uFillTx/>
              <a:latin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593687221"/>
              </p:ext>
            </p:extLst>
          </p:nvPr>
        </p:nvGraphicFramePr>
        <p:xfrm>
          <a:off x="2895600" y="1371600"/>
          <a:ext cx="3566160" cy="1542288"/>
        </p:xfrm>
        <a:graphic>
          <a:graphicData uri="http://schemas.openxmlformats.org/drawingml/2006/table">
            <a:tbl>
              <a:tblPr firstRow="1" firstCol="1" bandRow="1"/>
              <a:tblGrid>
                <a:gridCol w="3566160"/>
              </a:tblGrid>
              <a:tr h="0">
                <a:tc>
                  <a:txBody>
                    <a:bodyPr/>
                    <a:lstStyle/>
                    <a:p>
                      <a:pPr marL="0" marR="0" algn="ctr">
                        <a:lnSpc>
                          <a:spcPct val="115000"/>
                        </a:lnSpc>
                        <a:spcBef>
                          <a:spcPts val="0"/>
                        </a:spcBef>
                        <a:spcAft>
                          <a:spcPts val="0"/>
                        </a:spcAft>
                      </a:pPr>
                      <a:r>
                        <a:rPr lang="en-US" sz="8800" dirty="0" smtClean="0">
                          <a:effectLst/>
                          <a:latin typeface="Calibri"/>
                          <a:ea typeface="Calibri"/>
                          <a:cs typeface="Times New Roman"/>
                        </a:rPr>
                        <a:t>r = 2</a:t>
                      </a:r>
                      <a:endParaRPr lang="en-US" sz="8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140244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47673" y="2921169"/>
            <a:ext cx="4448654" cy="1015663"/>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6000" b="0" i="0" u="none" strike="noStrike" kern="0" cap="none" spc="0" normalizeH="0" baseline="0" noProof="0" dirty="0" smtClean="0">
                <a:ln>
                  <a:noFill/>
                </a:ln>
                <a:solidFill>
                  <a:srgbClr val="000000"/>
                </a:solidFill>
                <a:effectLst/>
                <a:uLnTx/>
                <a:uFillTx/>
                <a:latin typeface="Arial"/>
                <a:ea typeface="+mj-ea"/>
                <a:cs typeface="+mj-cs"/>
              </a:rPr>
              <a:t>3</a:t>
            </a:r>
            <a:r>
              <a:rPr kumimoji="0" lang="en-US" sz="6000" b="0" i="0" u="none" strike="noStrike" kern="0" cap="none" spc="0" normalizeH="0" baseline="30000" noProof="0" dirty="0" smtClean="0">
                <a:ln>
                  <a:noFill/>
                </a:ln>
                <a:solidFill>
                  <a:srgbClr val="000000"/>
                </a:solidFill>
                <a:effectLst/>
                <a:uLnTx/>
                <a:uFillTx/>
                <a:latin typeface="Arial"/>
                <a:ea typeface="+mj-ea"/>
                <a:cs typeface="+mj-cs"/>
              </a:rPr>
              <a:t>rd</a:t>
            </a:r>
            <a:r>
              <a:rPr kumimoji="0" lang="en-US" sz="6000" b="0" i="0" u="none" strike="noStrike" kern="0" cap="none" spc="0" normalizeH="0" baseline="0" noProof="0" dirty="0" smtClean="0">
                <a:ln>
                  <a:noFill/>
                </a:ln>
                <a:solidFill>
                  <a:srgbClr val="000000"/>
                </a:solidFill>
                <a:effectLst/>
                <a:uLnTx/>
                <a:uFillTx/>
                <a:latin typeface="Arial"/>
                <a:ea typeface="+mj-ea"/>
                <a:cs typeface="+mj-cs"/>
              </a:rPr>
              <a:t>  </a:t>
            </a:r>
            <a:r>
              <a:rPr kumimoji="0" lang="en-US" sz="6000" b="0" i="0" u="none" strike="noStrike" kern="0" cap="none" spc="0" normalizeH="0" baseline="0" noProof="0" dirty="0" err="1" smtClean="0">
                <a:ln>
                  <a:noFill/>
                </a:ln>
                <a:solidFill>
                  <a:srgbClr val="000000"/>
                </a:solidFill>
                <a:effectLst/>
                <a:uLnTx/>
                <a:uFillTx/>
                <a:latin typeface="Arial"/>
                <a:ea typeface="+mj-ea"/>
                <a:cs typeface="+mj-cs"/>
              </a:rPr>
              <a:t>Cipherer</a:t>
            </a:r>
            <a:endParaRPr kumimoji="0" lang="en-US" sz="18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102631355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lang="en-US" sz="3600" kern="0" dirty="0">
                <a:solidFill>
                  <a:srgbClr val="000000"/>
                </a:solidFill>
              </a:rPr>
              <a:t>3</a:t>
            </a:r>
            <a:r>
              <a:rPr kumimoji="0" lang="en-US" sz="3600" b="0" i="0" u="none" strike="noStrike" kern="0" cap="none" spc="0" normalizeH="0" baseline="0" noProof="0" dirty="0" smtClean="0">
                <a:ln>
                  <a:noFill/>
                </a:ln>
                <a:solidFill>
                  <a:srgbClr val="000000"/>
                </a:solidFill>
                <a:effectLst/>
                <a:uLnTx/>
                <a:uFillTx/>
                <a:latin typeface="Arial" charset="0"/>
              </a:rPr>
              <a:t>-1</a:t>
            </a:r>
            <a:endParaRPr kumimoji="0" lang="en-US" sz="3600" b="0" i="0" u="none" strike="noStrike" kern="0" cap="none" spc="0" normalizeH="0" baseline="0" noProof="0" dirty="0">
              <a:ln>
                <a:noFill/>
              </a:ln>
              <a:solidFill>
                <a:srgbClr val="000000"/>
              </a:solidFill>
              <a:effectLst/>
              <a:uLnTx/>
              <a:uFillTx/>
              <a:latin typeface="Arial"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4149555539"/>
              </p:ext>
            </p:extLst>
          </p:nvPr>
        </p:nvGraphicFramePr>
        <p:xfrm>
          <a:off x="1143000" y="2438400"/>
          <a:ext cx="7086600" cy="1814443"/>
        </p:xfrm>
        <a:graphic>
          <a:graphicData uri="http://schemas.openxmlformats.org/presentationml/2006/ole">
            <mc:AlternateContent xmlns:mc="http://schemas.openxmlformats.org/markup-compatibility/2006">
              <mc:Choice xmlns:v="urn:schemas-microsoft-com:vml" Requires="v">
                <p:oleObj spid="_x0000_s8197" name="Equation" r:id="rId3" imgW="1968500" imgH="508000" progId="Equation.3">
                  <p:embed/>
                </p:oleObj>
              </mc:Choice>
              <mc:Fallback>
                <p:oleObj name="Equation" r:id="rId3" imgW="1968500" imgH="5080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2438400"/>
                        <a:ext cx="7086600" cy="1814443"/>
                      </a:xfrm>
                      <a:prstGeom prst="rect">
                        <a:avLst/>
                      </a:prstGeom>
                      <a:noFill/>
                    </p:spPr>
                  </p:pic>
                </p:oleObj>
              </mc:Fallback>
            </mc:AlternateContent>
          </a:graphicData>
        </a:graphic>
      </p:graphicFrame>
      <p:sp>
        <p:nvSpPr>
          <p:cNvPr id="6" name="TextBox 5"/>
          <p:cNvSpPr txBox="1"/>
          <p:nvPr/>
        </p:nvSpPr>
        <p:spPr>
          <a:xfrm>
            <a:off x="1524000" y="1295400"/>
            <a:ext cx="4419600" cy="1200329"/>
          </a:xfrm>
          <a:prstGeom prst="rect">
            <a:avLst/>
          </a:prstGeom>
          <a:noFill/>
        </p:spPr>
        <p:txBody>
          <a:bodyPr wrap="square" rtlCol="0">
            <a:spAutoFit/>
          </a:bodyPr>
          <a:lstStyle/>
          <a:p>
            <a:r>
              <a:rPr lang="en-US" sz="7200" dirty="0" smtClean="0"/>
              <a:t>Solve.</a:t>
            </a:r>
            <a:endParaRPr lang="en-US" sz="7200" dirty="0"/>
          </a:p>
        </p:txBody>
      </p:sp>
    </p:spTree>
    <p:extLst>
      <p:ext uri="{BB962C8B-B14F-4D97-AF65-F5344CB8AC3E}">
        <p14:creationId xmlns:p14="http://schemas.microsoft.com/office/powerpoint/2010/main" val="15036112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Stop sign used in English-speaking countries, as well as in the European Union">
            <a:hlinkClick r:id="rId2" tooltip="Stop sign used in English-speaking countries, as well as in the European Union"/>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304800"/>
            <a:ext cx="61722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34772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lang="en-US" sz="3600" kern="0" dirty="0" smtClean="0">
                <a:solidFill>
                  <a:srgbClr val="000000"/>
                </a:solidFill>
              </a:rPr>
              <a:t>3-1</a:t>
            </a:r>
            <a:r>
              <a:rPr kumimoji="0" lang="en-US" sz="3600" b="0" i="0" u="none" strike="noStrike" kern="0" cap="none" spc="0" normalizeH="0" noProof="0" dirty="0" smtClean="0">
                <a:ln>
                  <a:noFill/>
                </a:ln>
                <a:solidFill>
                  <a:srgbClr val="000000"/>
                </a:solidFill>
                <a:effectLst/>
                <a:uLnTx/>
                <a:uFillTx/>
                <a:latin typeface="Arial" charset="0"/>
              </a:rPr>
              <a:t> </a:t>
            </a:r>
            <a:r>
              <a:rPr kumimoji="0" lang="en-US" sz="3600" b="0" i="0" u="none" strike="noStrike" kern="0" cap="none" spc="0" normalizeH="0" baseline="0" noProof="0" dirty="0" smtClean="0">
                <a:ln>
                  <a:noFill/>
                </a:ln>
                <a:solidFill>
                  <a:srgbClr val="000000"/>
                </a:solidFill>
                <a:effectLst/>
                <a:uLnTx/>
                <a:uFillTx/>
                <a:latin typeface="Arial" charset="0"/>
              </a:rPr>
              <a:t>Answer</a:t>
            </a:r>
            <a:endParaRPr kumimoji="0" lang="en-US" sz="3600" b="0" i="0" u="none" strike="noStrike" kern="0" cap="none" spc="0" normalizeH="0" baseline="0" noProof="0" dirty="0">
              <a:ln>
                <a:noFill/>
              </a:ln>
              <a:solidFill>
                <a:srgbClr val="000000"/>
              </a:solidFill>
              <a:effectLst/>
              <a:uLnTx/>
              <a:uFillTx/>
              <a:latin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367341192"/>
              </p:ext>
            </p:extLst>
          </p:nvPr>
        </p:nvGraphicFramePr>
        <p:xfrm>
          <a:off x="2362200" y="1219200"/>
          <a:ext cx="3581400" cy="1542288"/>
        </p:xfrm>
        <a:graphic>
          <a:graphicData uri="http://schemas.openxmlformats.org/drawingml/2006/table">
            <a:tbl>
              <a:tblPr firstRow="1" firstCol="1" bandRow="1"/>
              <a:tblGrid>
                <a:gridCol w="3581400"/>
              </a:tblGrid>
              <a:tr h="0">
                <a:tc>
                  <a:txBody>
                    <a:bodyPr/>
                    <a:lstStyle/>
                    <a:p>
                      <a:pPr marL="0" marR="0" algn="ctr">
                        <a:lnSpc>
                          <a:spcPct val="115000"/>
                        </a:lnSpc>
                        <a:spcBef>
                          <a:spcPts val="0"/>
                        </a:spcBef>
                        <a:spcAft>
                          <a:spcPts val="0"/>
                        </a:spcAft>
                      </a:pPr>
                      <a:r>
                        <a:rPr lang="en-US" sz="8800" dirty="0" smtClean="0">
                          <a:effectLst/>
                          <a:latin typeface="Calibri"/>
                          <a:ea typeface="Calibri"/>
                          <a:cs typeface="Times New Roman"/>
                        </a:rPr>
                        <a:t>m=-7</a:t>
                      </a:r>
                      <a:endParaRPr lang="en-US" sz="8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564178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lang="en-US" sz="3600" kern="0" dirty="0" smtClean="0">
                <a:solidFill>
                  <a:srgbClr val="000000"/>
                </a:solidFill>
              </a:rPr>
              <a:t>3-2</a:t>
            </a:r>
            <a:endParaRPr kumimoji="0" lang="en-US" sz="3600" b="0" i="0" u="none" strike="noStrike" kern="0" cap="none" spc="0" normalizeH="0" baseline="0" noProof="0" dirty="0">
              <a:ln>
                <a:noFill/>
              </a:ln>
              <a:solidFill>
                <a:srgbClr val="000000"/>
              </a:solidFill>
              <a:effectLst/>
              <a:uLnTx/>
              <a:uFillTx/>
              <a:latin typeface="Arial" charset="0"/>
            </a:endParaRPr>
          </a:p>
        </p:txBody>
      </p:sp>
      <p:sp>
        <p:nvSpPr>
          <p:cNvPr id="4" name="Rectangle 3"/>
          <p:cNvSpPr/>
          <p:nvPr/>
        </p:nvSpPr>
        <p:spPr>
          <a:xfrm>
            <a:off x="838200" y="1387019"/>
            <a:ext cx="7467600" cy="4708981"/>
          </a:xfrm>
          <a:prstGeom prst="rect">
            <a:avLst/>
          </a:prstGeom>
        </p:spPr>
        <p:txBody>
          <a:bodyPr wrap="square">
            <a:spAutoFit/>
          </a:bodyPr>
          <a:lstStyle/>
          <a:p>
            <a:r>
              <a:rPr lang="en-US" sz="5000" dirty="0"/>
              <a:t>Find three consecutive integers such that three times the sum of the first two integers is the same as thirteen more than four times the third integer.</a:t>
            </a:r>
          </a:p>
        </p:txBody>
      </p:sp>
    </p:spTree>
    <p:extLst>
      <p:ext uri="{BB962C8B-B14F-4D97-AF65-F5344CB8AC3E}">
        <p14:creationId xmlns:p14="http://schemas.microsoft.com/office/powerpoint/2010/main" val="39528398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Stop sign used in English-speaking countries, as well as in the European Union">
            <a:hlinkClick r:id="rId2" tooltip="Stop sign used in English-speaking countries, as well as in the European Union"/>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304800"/>
            <a:ext cx="61722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905045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3600" b="0" i="0" u="none" strike="noStrike" kern="0" cap="none" spc="0" normalizeH="0" baseline="0" noProof="0" dirty="0" smtClean="0">
                <a:ln>
                  <a:noFill/>
                </a:ln>
                <a:solidFill>
                  <a:srgbClr val="000000"/>
                </a:solidFill>
                <a:effectLst/>
                <a:uLnTx/>
                <a:uFillTx/>
                <a:latin typeface="Arial" charset="0"/>
              </a:rPr>
              <a:t>3-2</a:t>
            </a:r>
            <a:r>
              <a:rPr kumimoji="0" lang="en-US" sz="3600" b="0" i="0" u="none" strike="noStrike" kern="0" cap="none" spc="0" normalizeH="0" noProof="0" dirty="0" smtClean="0">
                <a:ln>
                  <a:noFill/>
                </a:ln>
                <a:solidFill>
                  <a:srgbClr val="000000"/>
                </a:solidFill>
                <a:effectLst/>
                <a:uLnTx/>
                <a:uFillTx/>
                <a:latin typeface="Arial" charset="0"/>
              </a:rPr>
              <a:t> </a:t>
            </a:r>
            <a:r>
              <a:rPr kumimoji="0" lang="en-US" sz="3600" b="0" i="0" u="none" strike="noStrike" kern="0" cap="none" spc="0" normalizeH="0" baseline="0" noProof="0" dirty="0" smtClean="0">
                <a:ln>
                  <a:noFill/>
                </a:ln>
                <a:solidFill>
                  <a:srgbClr val="000000"/>
                </a:solidFill>
                <a:effectLst/>
                <a:uLnTx/>
                <a:uFillTx/>
                <a:latin typeface="Arial" charset="0"/>
              </a:rPr>
              <a:t>Answer</a:t>
            </a:r>
            <a:endParaRPr kumimoji="0" lang="en-US" sz="3600" b="0" i="0" u="none" strike="noStrike" kern="0" cap="none" spc="0" normalizeH="0" baseline="0" noProof="0" dirty="0">
              <a:ln>
                <a:noFill/>
              </a:ln>
              <a:solidFill>
                <a:srgbClr val="000000"/>
              </a:solidFill>
              <a:effectLst/>
              <a:uLnTx/>
              <a:uFillTx/>
              <a:latin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275296748"/>
              </p:ext>
            </p:extLst>
          </p:nvPr>
        </p:nvGraphicFramePr>
        <p:xfrm>
          <a:off x="2133600" y="1658112"/>
          <a:ext cx="5029200" cy="1542288"/>
        </p:xfrm>
        <a:graphic>
          <a:graphicData uri="http://schemas.openxmlformats.org/drawingml/2006/table">
            <a:tbl>
              <a:tblPr firstRow="1" firstCol="1" bandRow="1"/>
              <a:tblGrid>
                <a:gridCol w="5029200"/>
              </a:tblGrid>
              <a:tr h="0">
                <a:tc>
                  <a:txBody>
                    <a:bodyPr/>
                    <a:lstStyle/>
                    <a:p>
                      <a:pPr marL="0" marR="0" algn="ctr">
                        <a:lnSpc>
                          <a:spcPct val="115000"/>
                        </a:lnSpc>
                        <a:spcBef>
                          <a:spcPts val="0"/>
                        </a:spcBef>
                        <a:spcAft>
                          <a:spcPts val="0"/>
                        </a:spcAft>
                      </a:pPr>
                      <a:r>
                        <a:rPr lang="en-US" sz="8800" dirty="0" smtClean="0">
                          <a:effectLst/>
                          <a:latin typeface="Calibri"/>
                          <a:ea typeface="Calibri"/>
                          <a:cs typeface="Times New Roman"/>
                        </a:rPr>
                        <a:t>9,10,11</a:t>
                      </a:r>
                      <a:endParaRPr lang="en-US" sz="8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01080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7250" y="2633663"/>
            <a:ext cx="4889500" cy="159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31339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lang="en-US" sz="3600" kern="0" dirty="0" smtClean="0">
                <a:solidFill>
                  <a:srgbClr val="000000"/>
                </a:solidFill>
              </a:rPr>
              <a:t>3-3</a:t>
            </a:r>
            <a:endParaRPr kumimoji="0" lang="en-US" sz="3600" b="0" i="0" u="none" strike="noStrike" kern="0" cap="none" spc="0" normalizeH="0" baseline="0" noProof="0" dirty="0">
              <a:ln>
                <a:noFill/>
              </a:ln>
              <a:solidFill>
                <a:srgbClr val="000000"/>
              </a:solidFill>
              <a:effectLst/>
              <a:uLnTx/>
              <a:uFillTx/>
              <a:latin typeface="Arial" charset="0"/>
            </a:endParaRPr>
          </a:p>
        </p:txBody>
      </p:sp>
      <p:sp>
        <p:nvSpPr>
          <p:cNvPr id="4" name="Rectangle 3"/>
          <p:cNvSpPr/>
          <p:nvPr/>
        </p:nvSpPr>
        <p:spPr>
          <a:xfrm>
            <a:off x="457200" y="1447800"/>
            <a:ext cx="8001000" cy="3785652"/>
          </a:xfrm>
          <a:prstGeom prst="rect">
            <a:avLst/>
          </a:prstGeom>
        </p:spPr>
        <p:txBody>
          <a:bodyPr wrap="square">
            <a:spAutoFit/>
          </a:bodyPr>
          <a:lstStyle/>
          <a:p>
            <a:r>
              <a:rPr lang="en-US" sz="6000" dirty="0"/>
              <a:t>If the line through (-2,4) and (5,d</a:t>
            </a:r>
            <a:r>
              <a:rPr lang="en-US" sz="6000" dirty="0" smtClean="0"/>
              <a:t>) is </a:t>
            </a:r>
            <a:r>
              <a:rPr lang="en-US" sz="6000" dirty="0"/>
              <a:t>parallel to </a:t>
            </a:r>
            <a:endParaRPr lang="en-US" sz="6000" dirty="0" smtClean="0"/>
          </a:p>
          <a:p>
            <a:r>
              <a:rPr lang="en-US" sz="6000" dirty="0" smtClean="0"/>
              <a:t>y </a:t>
            </a:r>
            <a:r>
              <a:rPr lang="en-US" sz="6000" dirty="0"/>
              <a:t>= 3x + 4, what is the value of d?</a:t>
            </a:r>
          </a:p>
        </p:txBody>
      </p:sp>
    </p:spTree>
    <p:extLst>
      <p:ext uri="{BB962C8B-B14F-4D97-AF65-F5344CB8AC3E}">
        <p14:creationId xmlns:p14="http://schemas.microsoft.com/office/powerpoint/2010/main" val="16698341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Stop sign used in English-speaking countries, as well as in the European Union">
            <a:hlinkClick r:id="rId2" tooltip="Stop sign used in English-speaking countries, as well as in the European Union"/>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304800"/>
            <a:ext cx="61722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380716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lang="en-US" sz="3600" kern="0" dirty="0" smtClean="0">
                <a:solidFill>
                  <a:srgbClr val="000000"/>
                </a:solidFill>
              </a:rPr>
              <a:t>3-3</a:t>
            </a:r>
            <a:r>
              <a:rPr kumimoji="0" lang="en-US" sz="3600" b="0" i="0" u="none" strike="noStrike" kern="0" cap="none" spc="0" normalizeH="0" noProof="0" dirty="0" smtClean="0">
                <a:ln>
                  <a:noFill/>
                </a:ln>
                <a:solidFill>
                  <a:srgbClr val="000000"/>
                </a:solidFill>
                <a:effectLst/>
                <a:uLnTx/>
                <a:uFillTx/>
                <a:latin typeface="Arial" charset="0"/>
              </a:rPr>
              <a:t> </a:t>
            </a:r>
            <a:r>
              <a:rPr kumimoji="0" lang="en-US" sz="3600" b="0" i="0" u="none" strike="noStrike" kern="0" cap="none" spc="0" normalizeH="0" baseline="0" noProof="0" dirty="0" smtClean="0">
                <a:ln>
                  <a:noFill/>
                </a:ln>
                <a:solidFill>
                  <a:srgbClr val="000000"/>
                </a:solidFill>
                <a:effectLst/>
                <a:uLnTx/>
                <a:uFillTx/>
                <a:latin typeface="Arial" charset="0"/>
              </a:rPr>
              <a:t>Answer</a:t>
            </a:r>
            <a:endParaRPr kumimoji="0" lang="en-US" sz="3600" b="0" i="0" u="none" strike="noStrike" kern="0" cap="none" spc="0" normalizeH="0" baseline="0" noProof="0" dirty="0">
              <a:ln>
                <a:noFill/>
              </a:ln>
              <a:solidFill>
                <a:srgbClr val="000000"/>
              </a:solidFill>
              <a:effectLst/>
              <a:uLnTx/>
              <a:uFillTx/>
              <a:latin typeface="Arial" charset="0"/>
            </a:endParaRPr>
          </a:p>
        </p:txBody>
      </p:sp>
      <mc:AlternateContent xmlns:mc="http://schemas.openxmlformats.org/markup-compatibility/2006" xmlns:a14="http://schemas.microsoft.com/office/drawing/2010/main">
        <mc:Choice Requires="a14">
          <p:graphicFrame>
            <p:nvGraphicFramePr>
              <p:cNvPr id="3" name="Table 2"/>
              <p:cNvGraphicFramePr>
                <a:graphicFrameLocks noGrp="1"/>
              </p:cNvGraphicFramePr>
              <p:nvPr>
                <p:extLst>
                  <p:ext uri="{D42A27DB-BD31-4B8C-83A1-F6EECF244321}">
                    <p14:modId xmlns:p14="http://schemas.microsoft.com/office/powerpoint/2010/main" val="4037738921"/>
                  </p:ext>
                </p:extLst>
              </p:nvPr>
            </p:nvGraphicFramePr>
            <p:xfrm>
              <a:off x="3048000" y="1447801"/>
              <a:ext cx="2438400" cy="1524000"/>
            </p:xfrm>
            <a:graphic>
              <a:graphicData uri="http://schemas.openxmlformats.org/drawingml/2006/table">
                <a:tbl>
                  <a:tblPr firstRow="1" firstCol="1" bandRow="1"/>
                  <a:tblGrid>
                    <a:gridCol w="2438400"/>
                  </a:tblGrid>
                  <a:tr h="1524000">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6000" b="0" i="1" smtClean="0">
                                    <a:effectLst/>
                                    <a:latin typeface="Cambria Math"/>
                                    <a:ea typeface="Calibri"/>
                                    <a:cs typeface="Times New Roman"/>
                                  </a:rPr>
                                  <m:t>25</m:t>
                                </m:r>
                              </m:oMath>
                            </m:oMathPara>
                          </a14:m>
                          <a:endParaRPr lang="en-US" sz="6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Choice>
        <mc:Fallback xmlns="">
          <p:graphicFrame>
            <p:nvGraphicFramePr>
              <p:cNvPr id="3" name="Table 2"/>
              <p:cNvGraphicFramePr>
                <a:graphicFrameLocks noGrp="1"/>
              </p:cNvGraphicFramePr>
              <p:nvPr>
                <p:extLst>
                  <p:ext uri="{D42A27DB-BD31-4B8C-83A1-F6EECF244321}">
                    <p14:modId xmlns:p14="http://schemas.microsoft.com/office/powerpoint/2010/main" val="4037738921"/>
                  </p:ext>
                </p:extLst>
              </p:nvPr>
            </p:nvGraphicFramePr>
            <p:xfrm>
              <a:off x="3048000" y="1447801"/>
              <a:ext cx="2438400" cy="1524000"/>
            </p:xfrm>
            <a:graphic>
              <a:graphicData uri="http://schemas.openxmlformats.org/drawingml/2006/table">
                <a:tbl>
                  <a:tblPr firstRow="1" firstCol="1" bandRow="1"/>
                  <a:tblGrid>
                    <a:gridCol w="2438400"/>
                  </a:tblGrid>
                  <a:tr h="1524000">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2"/>
                          <a:stretch>
                            <a:fillRect t="-400"/>
                          </a:stretch>
                        </a:blipFill>
                      </a:tcPr>
                    </a:tc>
                  </a:tr>
                </a:tbl>
              </a:graphicData>
            </a:graphic>
          </p:graphicFrame>
        </mc:Fallback>
      </mc:AlternateContent>
    </p:spTree>
    <p:extLst>
      <p:ext uri="{BB962C8B-B14F-4D97-AF65-F5344CB8AC3E}">
        <p14:creationId xmlns:p14="http://schemas.microsoft.com/office/powerpoint/2010/main" val="173359946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lang="en-US" sz="3600" kern="0" dirty="0" smtClean="0">
                <a:solidFill>
                  <a:srgbClr val="000000"/>
                </a:solidFill>
              </a:rPr>
              <a:t>3-4</a:t>
            </a:r>
            <a:endParaRPr kumimoji="0" lang="en-US" sz="3600" b="0" i="0" u="none" strike="noStrike" kern="0" cap="none" spc="0" normalizeH="0" baseline="0" noProof="0" dirty="0">
              <a:ln>
                <a:noFill/>
              </a:ln>
              <a:solidFill>
                <a:srgbClr val="000000"/>
              </a:solidFill>
              <a:effectLst/>
              <a:uLnTx/>
              <a:uFillTx/>
              <a:latin typeface="Arial" charset="0"/>
            </a:endParaRPr>
          </a:p>
        </p:txBody>
      </p:sp>
      <p:sp>
        <p:nvSpPr>
          <p:cNvPr id="4" name="Rectangle 3"/>
          <p:cNvSpPr/>
          <p:nvPr/>
        </p:nvSpPr>
        <p:spPr>
          <a:xfrm>
            <a:off x="228600" y="985421"/>
            <a:ext cx="8839200" cy="5262979"/>
          </a:xfrm>
          <a:prstGeom prst="rect">
            <a:avLst/>
          </a:prstGeom>
        </p:spPr>
        <p:txBody>
          <a:bodyPr wrap="square">
            <a:spAutoFit/>
          </a:bodyPr>
          <a:lstStyle/>
          <a:p>
            <a:r>
              <a:rPr lang="en-US" sz="4800" dirty="0" smtClean="0"/>
              <a:t>Carmen wants to run 5 miles at an average pace of 9 minutes per mile.  After 4 miles, her average pace is 9 minutes 10 seconds.  What pace (in minutes and seconds) must she complete her final mile to reach her goal?</a:t>
            </a:r>
            <a:endParaRPr lang="en-US" sz="4800" dirty="0"/>
          </a:p>
        </p:txBody>
      </p:sp>
    </p:spTree>
    <p:extLst>
      <p:ext uri="{BB962C8B-B14F-4D97-AF65-F5344CB8AC3E}">
        <p14:creationId xmlns:p14="http://schemas.microsoft.com/office/powerpoint/2010/main" val="429144507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Stop sign used in English-speaking countries, as well as in the European Union">
            <a:hlinkClick r:id="rId2" tooltip="Stop sign used in English-speaking countries, as well as in the European Union"/>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304800"/>
            <a:ext cx="61722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561009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lang="en-US" sz="3600" kern="0" dirty="0" smtClean="0">
                <a:solidFill>
                  <a:srgbClr val="000000"/>
                </a:solidFill>
              </a:rPr>
              <a:t>3-4</a:t>
            </a:r>
            <a:r>
              <a:rPr kumimoji="0" lang="en-US" sz="3600" b="0" i="0" u="none" strike="noStrike" kern="0" cap="none" spc="0" normalizeH="0" noProof="0" dirty="0" smtClean="0">
                <a:ln>
                  <a:noFill/>
                </a:ln>
                <a:solidFill>
                  <a:srgbClr val="000000"/>
                </a:solidFill>
                <a:effectLst/>
                <a:uLnTx/>
                <a:uFillTx/>
                <a:latin typeface="Arial" charset="0"/>
              </a:rPr>
              <a:t> </a:t>
            </a:r>
            <a:r>
              <a:rPr kumimoji="0" lang="en-US" sz="3600" b="0" i="0" u="none" strike="noStrike" kern="0" cap="none" spc="0" normalizeH="0" baseline="0" noProof="0" dirty="0" smtClean="0">
                <a:ln>
                  <a:noFill/>
                </a:ln>
                <a:solidFill>
                  <a:srgbClr val="000000"/>
                </a:solidFill>
                <a:effectLst/>
                <a:uLnTx/>
                <a:uFillTx/>
                <a:latin typeface="Arial" charset="0"/>
              </a:rPr>
              <a:t>Answer</a:t>
            </a:r>
            <a:endParaRPr kumimoji="0" lang="en-US" sz="3600" b="0" i="0" u="none" strike="noStrike" kern="0" cap="none" spc="0" normalizeH="0" baseline="0" noProof="0" dirty="0">
              <a:ln>
                <a:noFill/>
              </a:ln>
              <a:solidFill>
                <a:srgbClr val="000000"/>
              </a:solidFill>
              <a:effectLst/>
              <a:uLnTx/>
              <a:uFillTx/>
              <a:latin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741390154"/>
              </p:ext>
            </p:extLst>
          </p:nvPr>
        </p:nvGraphicFramePr>
        <p:xfrm>
          <a:off x="762000" y="1295400"/>
          <a:ext cx="8229600" cy="1140174"/>
        </p:xfrm>
        <a:graphic>
          <a:graphicData uri="http://schemas.openxmlformats.org/drawingml/2006/table">
            <a:tbl>
              <a:tblPr firstRow="1" firstCol="1" bandRow="1"/>
              <a:tblGrid>
                <a:gridCol w="8229600"/>
              </a:tblGrid>
              <a:tr h="1140174">
                <a:tc>
                  <a:txBody>
                    <a:bodyPr/>
                    <a:lstStyle/>
                    <a:p>
                      <a:pPr marL="0" marR="0" algn="ctr">
                        <a:lnSpc>
                          <a:spcPct val="115000"/>
                        </a:lnSpc>
                        <a:spcBef>
                          <a:spcPts val="0"/>
                        </a:spcBef>
                        <a:spcAft>
                          <a:spcPts val="0"/>
                        </a:spcAft>
                      </a:pPr>
                      <a:r>
                        <a:rPr lang="en-US" sz="6000" dirty="0" smtClean="0">
                          <a:effectLst/>
                          <a:latin typeface="Calibri"/>
                          <a:ea typeface="Calibri"/>
                          <a:cs typeface="Times New Roman"/>
                        </a:rPr>
                        <a:t>8 minutes 20 seconds</a:t>
                      </a:r>
                      <a:endParaRPr lang="en-US" sz="6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9970809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lang="en-US" sz="3600" kern="0" dirty="0" smtClean="0">
                <a:solidFill>
                  <a:srgbClr val="000000"/>
                </a:solidFill>
              </a:rPr>
              <a:t>3-5</a:t>
            </a:r>
            <a:endParaRPr kumimoji="0" lang="en-US" sz="3600" b="0" i="0" u="none" strike="noStrike" kern="0" cap="none" spc="0" normalizeH="0" baseline="0" noProof="0" dirty="0">
              <a:ln>
                <a:noFill/>
              </a:ln>
              <a:solidFill>
                <a:srgbClr val="000000"/>
              </a:solidFill>
              <a:effectLst/>
              <a:uLnTx/>
              <a:uFillTx/>
              <a:latin typeface="Arial"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542480702"/>
              </p:ext>
            </p:extLst>
          </p:nvPr>
        </p:nvGraphicFramePr>
        <p:xfrm>
          <a:off x="895820" y="2895600"/>
          <a:ext cx="7352359" cy="1933575"/>
        </p:xfrm>
        <a:graphic>
          <a:graphicData uri="http://schemas.openxmlformats.org/presentationml/2006/ole">
            <mc:AlternateContent xmlns:mc="http://schemas.openxmlformats.org/markup-compatibility/2006">
              <mc:Choice xmlns:v="urn:schemas-microsoft-com:vml" Requires="v">
                <p:oleObj spid="_x0000_s9221" name="Equation" r:id="rId3" imgW="977760" imgH="253800" progId="Equation.3">
                  <p:embed/>
                </p:oleObj>
              </mc:Choice>
              <mc:Fallback>
                <p:oleObj name="Equation" r:id="rId3" imgW="977760" imgH="253800" progId="Equation.3">
                  <p:embed/>
                  <p:pic>
                    <p:nvPicPr>
                      <p:cNvPr id="0" name="Object 1"/>
                      <p:cNvPicPr>
                        <a:picLocks noChangeAspect="1" noChangeArrowheads="1"/>
                      </p:cNvPicPr>
                      <p:nvPr/>
                    </p:nvPicPr>
                    <p:blipFill>
                      <a:blip r:embed="rId4"/>
                      <a:srcRect/>
                      <a:stretch>
                        <a:fillRect/>
                      </a:stretch>
                    </p:blipFill>
                    <p:spPr bwMode="auto">
                      <a:xfrm>
                        <a:off x="895820" y="2895600"/>
                        <a:ext cx="7352359" cy="1933575"/>
                      </a:xfrm>
                      <a:prstGeom prst="rect">
                        <a:avLst/>
                      </a:prstGeom>
                      <a:noFill/>
                    </p:spPr>
                  </p:pic>
                </p:oleObj>
              </mc:Fallback>
            </mc:AlternateContent>
          </a:graphicData>
        </a:graphic>
      </p:graphicFrame>
      <p:sp>
        <p:nvSpPr>
          <p:cNvPr id="6" name="TextBox 5"/>
          <p:cNvSpPr txBox="1"/>
          <p:nvPr/>
        </p:nvSpPr>
        <p:spPr>
          <a:xfrm>
            <a:off x="1066800" y="1219200"/>
            <a:ext cx="3505200" cy="1323439"/>
          </a:xfrm>
          <a:prstGeom prst="rect">
            <a:avLst/>
          </a:prstGeom>
          <a:noFill/>
        </p:spPr>
        <p:txBody>
          <a:bodyPr wrap="square" rtlCol="0">
            <a:spAutoFit/>
          </a:bodyPr>
          <a:lstStyle/>
          <a:p>
            <a:r>
              <a:rPr lang="en-US" sz="8000" dirty="0" smtClean="0"/>
              <a:t>Solve.</a:t>
            </a:r>
            <a:endParaRPr lang="en-US" sz="8000" dirty="0"/>
          </a:p>
        </p:txBody>
      </p:sp>
    </p:spTree>
    <p:extLst>
      <p:ext uri="{BB962C8B-B14F-4D97-AF65-F5344CB8AC3E}">
        <p14:creationId xmlns:p14="http://schemas.microsoft.com/office/powerpoint/2010/main" val="34592181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Stop sign used in English-speaking countries, as well as in the European Union">
            <a:hlinkClick r:id="rId2" tooltip="Stop sign used in English-speaking countries, as well as in the European Union"/>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304800"/>
            <a:ext cx="61722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865465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lang="en-US" sz="3600" kern="0" dirty="0" smtClean="0">
                <a:solidFill>
                  <a:srgbClr val="000000"/>
                </a:solidFill>
              </a:rPr>
              <a:t>3-5</a:t>
            </a:r>
            <a:r>
              <a:rPr kumimoji="0" lang="en-US" sz="3600" b="0" i="0" u="none" strike="noStrike" kern="0" cap="none" spc="0" normalizeH="0" noProof="0" dirty="0" smtClean="0">
                <a:ln>
                  <a:noFill/>
                </a:ln>
                <a:solidFill>
                  <a:srgbClr val="000000"/>
                </a:solidFill>
                <a:effectLst/>
                <a:uLnTx/>
                <a:uFillTx/>
                <a:latin typeface="Arial" charset="0"/>
              </a:rPr>
              <a:t> </a:t>
            </a:r>
            <a:r>
              <a:rPr kumimoji="0" lang="en-US" sz="3600" b="0" i="0" u="none" strike="noStrike" kern="0" cap="none" spc="0" normalizeH="0" baseline="0" noProof="0" dirty="0" smtClean="0">
                <a:ln>
                  <a:noFill/>
                </a:ln>
                <a:solidFill>
                  <a:srgbClr val="000000"/>
                </a:solidFill>
                <a:effectLst/>
                <a:uLnTx/>
                <a:uFillTx/>
                <a:latin typeface="Arial" charset="0"/>
              </a:rPr>
              <a:t>Answer</a:t>
            </a:r>
            <a:endParaRPr kumimoji="0" lang="en-US" sz="3600" b="0" i="0" u="none" strike="noStrike" kern="0" cap="none" spc="0" normalizeH="0" baseline="0" noProof="0" dirty="0">
              <a:ln>
                <a:noFill/>
              </a:ln>
              <a:solidFill>
                <a:srgbClr val="000000"/>
              </a:solidFill>
              <a:effectLst/>
              <a:uLnTx/>
              <a:uFillTx/>
              <a:latin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41891222"/>
              </p:ext>
            </p:extLst>
          </p:nvPr>
        </p:nvGraphicFramePr>
        <p:xfrm>
          <a:off x="3429000" y="1295400"/>
          <a:ext cx="2026920" cy="1402080"/>
        </p:xfrm>
        <a:graphic>
          <a:graphicData uri="http://schemas.openxmlformats.org/drawingml/2006/table">
            <a:tbl>
              <a:tblPr firstRow="1" firstCol="1" bandRow="1"/>
              <a:tblGrid>
                <a:gridCol w="2026920"/>
              </a:tblGrid>
              <a:tr h="0">
                <a:tc>
                  <a:txBody>
                    <a:bodyPr/>
                    <a:lstStyle/>
                    <a:p>
                      <a:pPr marL="0" marR="0" algn="ctr">
                        <a:lnSpc>
                          <a:spcPct val="115000"/>
                        </a:lnSpc>
                        <a:spcBef>
                          <a:spcPts val="0"/>
                        </a:spcBef>
                        <a:spcAft>
                          <a:spcPts val="0"/>
                        </a:spcAft>
                      </a:pPr>
                      <a:r>
                        <a:rPr lang="en-US" sz="8000" dirty="0" smtClean="0">
                          <a:effectLst/>
                          <a:latin typeface="Calibri"/>
                          <a:ea typeface="Calibri"/>
                          <a:cs typeface="Times New Roman"/>
                        </a:rPr>
                        <a:t>8</a:t>
                      </a:r>
                      <a:endParaRPr lang="en-US" sz="8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641217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3600" b="0" i="0" u="none" strike="noStrike" kern="0" cap="none" spc="0" normalizeH="0" baseline="0" noProof="0" dirty="0" smtClean="0">
                <a:ln>
                  <a:noFill/>
                </a:ln>
                <a:solidFill>
                  <a:srgbClr val="000000"/>
                </a:solidFill>
                <a:effectLst/>
                <a:uLnTx/>
                <a:uFillTx/>
                <a:latin typeface="Arial" charset="0"/>
              </a:rPr>
              <a:t>Extra</a:t>
            </a:r>
            <a:r>
              <a:rPr kumimoji="0" lang="en-US" sz="3600" b="0" i="0" u="none" strike="noStrike" kern="0" cap="none" spc="0" normalizeH="0" noProof="0" dirty="0" smtClean="0">
                <a:ln>
                  <a:noFill/>
                </a:ln>
                <a:solidFill>
                  <a:srgbClr val="000000"/>
                </a:solidFill>
                <a:effectLst/>
                <a:uLnTx/>
                <a:uFillTx/>
                <a:latin typeface="Arial" charset="0"/>
              </a:rPr>
              <a:t> 3</a:t>
            </a:r>
            <a:endParaRPr kumimoji="0" lang="en-US" sz="3600" b="0" i="0" u="none" strike="noStrike" kern="0" cap="none" spc="0" normalizeH="0" baseline="0" noProof="0" dirty="0">
              <a:ln>
                <a:noFill/>
              </a:ln>
              <a:solidFill>
                <a:srgbClr val="000000"/>
              </a:solidFill>
              <a:effectLst/>
              <a:uLnTx/>
              <a:uFillTx/>
              <a:latin typeface="Arial"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517720073"/>
              </p:ext>
            </p:extLst>
          </p:nvPr>
        </p:nvGraphicFramePr>
        <p:xfrm>
          <a:off x="1219200" y="2895600"/>
          <a:ext cx="6368143" cy="1485900"/>
        </p:xfrm>
        <a:graphic>
          <a:graphicData uri="http://schemas.openxmlformats.org/presentationml/2006/ole">
            <mc:AlternateContent xmlns:mc="http://schemas.openxmlformats.org/markup-compatibility/2006">
              <mc:Choice xmlns:v="urn:schemas-microsoft-com:vml" Requires="v">
                <p:oleObj spid="_x0000_s15365" name="Equation" r:id="rId3" imgW="1143000" imgH="266700" progId="Equation.3">
                  <p:embed/>
                </p:oleObj>
              </mc:Choice>
              <mc:Fallback>
                <p:oleObj name="Equation" r:id="rId3" imgW="1143000" imgH="2667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2895600"/>
                        <a:ext cx="6368143" cy="1485900"/>
                      </a:xfrm>
                      <a:prstGeom prst="rect">
                        <a:avLst/>
                      </a:prstGeom>
                      <a:noFill/>
                    </p:spPr>
                  </p:pic>
                </p:oleObj>
              </mc:Fallback>
            </mc:AlternateContent>
          </a:graphicData>
        </a:graphic>
      </p:graphicFrame>
      <p:sp>
        <p:nvSpPr>
          <p:cNvPr id="6" name="TextBox 5"/>
          <p:cNvSpPr txBox="1"/>
          <p:nvPr/>
        </p:nvSpPr>
        <p:spPr>
          <a:xfrm>
            <a:off x="914400" y="1219200"/>
            <a:ext cx="3124200" cy="1446550"/>
          </a:xfrm>
          <a:prstGeom prst="rect">
            <a:avLst/>
          </a:prstGeom>
          <a:noFill/>
        </p:spPr>
        <p:txBody>
          <a:bodyPr wrap="square" rtlCol="0">
            <a:spAutoFit/>
          </a:bodyPr>
          <a:lstStyle/>
          <a:p>
            <a:r>
              <a:rPr lang="en-US" sz="8800" dirty="0" smtClean="0"/>
              <a:t>Solve.</a:t>
            </a:r>
            <a:endParaRPr lang="en-US" sz="8800" dirty="0"/>
          </a:p>
        </p:txBody>
      </p:sp>
    </p:spTree>
    <p:extLst>
      <p:ext uri="{BB962C8B-B14F-4D97-AF65-F5344CB8AC3E}">
        <p14:creationId xmlns:p14="http://schemas.microsoft.com/office/powerpoint/2010/main" val="842526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3600" b="0" i="0" u="none" strike="noStrike" kern="0" cap="none" spc="0" normalizeH="0" baseline="0" noProof="0" dirty="0" smtClean="0">
                <a:ln>
                  <a:noFill/>
                </a:ln>
                <a:solidFill>
                  <a:srgbClr val="000000"/>
                </a:solidFill>
                <a:effectLst/>
                <a:uLnTx/>
                <a:uFillTx/>
                <a:latin typeface="Arial" charset="0"/>
              </a:rPr>
              <a:t>1-1</a:t>
            </a:r>
            <a:endParaRPr kumimoji="0" lang="en-US" sz="3600" b="0" i="0" u="none" strike="noStrike" kern="0" cap="none" spc="0" normalizeH="0" baseline="0" noProof="0" dirty="0">
              <a:ln>
                <a:noFill/>
              </a:ln>
              <a:solidFill>
                <a:srgbClr val="000000"/>
              </a:solidFill>
              <a:effectLst/>
              <a:uLnTx/>
              <a:uFillTx/>
              <a:latin typeface="Arial" charset="0"/>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2758431488"/>
              </p:ext>
            </p:extLst>
          </p:nvPr>
        </p:nvGraphicFramePr>
        <p:xfrm>
          <a:off x="1191148" y="2534683"/>
          <a:ext cx="6276451" cy="2723117"/>
        </p:xfrm>
        <a:graphic>
          <a:graphicData uri="http://schemas.openxmlformats.org/presentationml/2006/ole">
            <mc:AlternateContent xmlns:mc="http://schemas.openxmlformats.org/markup-compatibility/2006">
              <mc:Choice xmlns:v="urn:schemas-microsoft-com:vml" Requires="v">
                <p:oleObj spid="_x0000_s2051" name="Equation" r:id="rId3" imgW="2400120" imgH="1041120" progId="Equation.3">
                  <p:embed/>
                </p:oleObj>
              </mc:Choice>
              <mc:Fallback>
                <p:oleObj name="Equation" r:id="rId3" imgW="2400120" imgH="1041120" progId="Equation.3">
                  <p:embed/>
                  <p:pic>
                    <p:nvPicPr>
                      <p:cNvPr id="0" name=""/>
                      <p:cNvPicPr/>
                      <p:nvPr/>
                    </p:nvPicPr>
                    <p:blipFill>
                      <a:blip r:embed="rId4"/>
                      <a:stretch>
                        <a:fillRect/>
                      </a:stretch>
                    </p:blipFill>
                    <p:spPr>
                      <a:xfrm>
                        <a:off x="1191148" y="2534683"/>
                        <a:ext cx="6276451" cy="2723117"/>
                      </a:xfrm>
                      <a:prstGeom prst="rect">
                        <a:avLst/>
                      </a:prstGeom>
                    </p:spPr>
                  </p:pic>
                </p:oleObj>
              </mc:Fallback>
            </mc:AlternateContent>
          </a:graphicData>
        </a:graphic>
      </p:graphicFrame>
      <p:sp>
        <p:nvSpPr>
          <p:cNvPr id="3" name="TextBox 2"/>
          <p:cNvSpPr txBox="1"/>
          <p:nvPr/>
        </p:nvSpPr>
        <p:spPr>
          <a:xfrm>
            <a:off x="1066800" y="1161871"/>
            <a:ext cx="5943600" cy="1200329"/>
          </a:xfrm>
          <a:prstGeom prst="rect">
            <a:avLst/>
          </a:prstGeom>
          <a:noFill/>
        </p:spPr>
        <p:txBody>
          <a:bodyPr wrap="square" rtlCol="0">
            <a:spAutoFit/>
          </a:bodyPr>
          <a:lstStyle/>
          <a:p>
            <a:r>
              <a:rPr lang="en-US" sz="7200" dirty="0" smtClean="0"/>
              <a:t>Solve.</a:t>
            </a:r>
            <a:endParaRPr lang="en-US" sz="7200" dirty="0"/>
          </a:p>
        </p:txBody>
      </p:sp>
    </p:spTree>
    <p:extLst>
      <p:ext uri="{BB962C8B-B14F-4D97-AF65-F5344CB8AC3E}">
        <p14:creationId xmlns:p14="http://schemas.microsoft.com/office/powerpoint/2010/main" val="111281869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Stop sign used in English-speaking countries, as well as in the European Union">
            <a:hlinkClick r:id="rId2" tooltip="Stop sign used in English-speaking countries, as well as in the European Union"/>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304800"/>
            <a:ext cx="61722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723520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3600" b="0" i="0" u="none" strike="noStrike" kern="0" cap="none" spc="0" normalizeH="0" baseline="0" noProof="0" dirty="0" smtClean="0">
                <a:ln>
                  <a:noFill/>
                </a:ln>
                <a:solidFill>
                  <a:srgbClr val="000000"/>
                </a:solidFill>
                <a:effectLst/>
                <a:uLnTx/>
                <a:uFillTx/>
                <a:latin typeface="Arial" charset="0"/>
              </a:rPr>
              <a:t>Extra 3</a:t>
            </a:r>
            <a:r>
              <a:rPr kumimoji="0" lang="en-US" sz="3600" b="0" i="0" u="none" strike="noStrike" kern="0" cap="none" spc="0" normalizeH="0" noProof="0" dirty="0" smtClean="0">
                <a:ln>
                  <a:noFill/>
                </a:ln>
                <a:solidFill>
                  <a:srgbClr val="000000"/>
                </a:solidFill>
                <a:effectLst/>
                <a:uLnTx/>
                <a:uFillTx/>
                <a:latin typeface="Arial" charset="0"/>
              </a:rPr>
              <a:t> </a:t>
            </a:r>
            <a:r>
              <a:rPr kumimoji="0" lang="en-US" sz="3600" b="0" i="0" u="none" strike="noStrike" kern="0" cap="none" spc="0" normalizeH="0" baseline="0" noProof="0" dirty="0" smtClean="0">
                <a:ln>
                  <a:noFill/>
                </a:ln>
                <a:solidFill>
                  <a:srgbClr val="000000"/>
                </a:solidFill>
                <a:effectLst/>
                <a:uLnTx/>
                <a:uFillTx/>
                <a:latin typeface="Arial" charset="0"/>
              </a:rPr>
              <a:t>Answer</a:t>
            </a:r>
            <a:endParaRPr kumimoji="0" lang="en-US" sz="3600" b="0" i="0" u="none" strike="noStrike" kern="0" cap="none" spc="0" normalizeH="0" baseline="0" noProof="0" dirty="0">
              <a:ln>
                <a:noFill/>
              </a:ln>
              <a:solidFill>
                <a:srgbClr val="000000"/>
              </a:solidFill>
              <a:effectLst/>
              <a:uLnTx/>
              <a:uFillTx/>
              <a:latin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62127993"/>
              </p:ext>
            </p:extLst>
          </p:nvPr>
        </p:nvGraphicFramePr>
        <p:xfrm>
          <a:off x="2667000" y="1295400"/>
          <a:ext cx="3657600" cy="1542288"/>
        </p:xfrm>
        <a:graphic>
          <a:graphicData uri="http://schemas.openxmlformats.org/drawingml/2006/table">
            <a:tbl>
              <a:tblPr firstRow="1" firstCol="1" bandRow="1"/>
              <a:tblGrid>
                <a:gridCol w="3657600"/>
              </a:tblGrid>
              <a:tr h="0">
                <a:tc>
                  <a:txBody>
                    <a:bodyPr/>
                    <a:lstStyle/>
                    <a:p>
                      <a:pPr marL="0" marR="0" algn="ctr">
                        <a:lnSpc>
                          <a:spcPct val="115000"/>
                        </a:lnSpc>
                        <a:spcBef>
                          <a:spcPts val="0"/>
                        </a:spcBef>
                        <a:spcAft>
                          <a:spcPts val="0"/>
                        </a:spcAft>
                      </a:pPr>
                      <a:r>
                        <a:rPr lang="en-US" sz="8800" baseline="0" dirty="0" smtClean="0">
                          <a:effectLst/>
                          <a:latin typeface="Calibri"/>
                          <a:ea typeface="Calibri"/>
                          <a:cs typeface="Times New Roman"/>
                        </a:rPr>
                        <a:t>h = 17</a:t>
                      </a:r>
                      <a:endParaRPr lang="en-US" sz="8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7848036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2100" y="2921169"/>
            <a:ext cx="4419800" cy="1015663"/>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6000" b="0" i="0" u="none" strike="noStrike" kern="0" cap="none" spc="0" normalizeH="0" baseline="0" noProof="0" dirty="0" smtClean="0">
                <a:ln>
                  <a:noFill/>
                </a:ln>
                <a:solidFill>
                  <a:srgbClr val="000000"/>
                </a:solidFill>
                <a:effectLst/>
                <a:uLnTx/>
                <a:uFillTx/>
                <a:latin typeface="Arial"/>
                <a:ea typeface="+mj-ea"/>
                <a:cs typeface="+mj-cs"/>
              </a:rPr>
              <a:t>4</a:t>
            </a:r>
            <a:r>
              <a:rPr kumimoji="0" lang="en-US" sz="6000" b="0" i="0" u="none" strike="noStrike" kern="0" cap="none" spc="0" normalizeH="0" baseline="30000" noProof="0" dirty="0" smtClean="0">
                <a:ln>
                  <a:noFill/>
                </a:ln>
                <a:solidFill>
                  <a:srgbClr val="000000"/>
                </a:solidFill>
                <a:effectLst/>
                <a:uLnTx/>
                <a:uFillTx/>
                <a:latin typeface="Arial"/>
                <a:ea typeface="+mj-ea"/>
                <a:cs typeface="+mj-cs"/>
              </a:rPr>
              <a:t>th</a:t>
            </a:r>
            <a:r>
              <a:rPr kumimoji="0" lang="en-US" sz="6000" b="0" i="0" u="none" strike="noStrike" kern="0" cap="none" spc="0" normalizeH="0" baseline="0" noProof="0" dirty="0" smtClean="0">
                <a:ln>
                  <a:noFill/>
                </a:ln>
                <a:solidFill>
                  <a:srgbClr val="000000"/>
                </a:solidFill>
                <a:effectLst/>
                <a:uLnTx/>
                <a:uFillTx/>
                <a:latin typeface="Arial"/>
                <a:ea typeface="+mj-ea"/>
                <a:cs typeface="+mj-cs"/>
              </a:rPr>
              <a:t>  </a:t>
            </a:r>
            <a:r>
              <a:rPr kumimoji="0" lang="en-US" sz="6000" b="0" i="0" u="none" strike="noStrike" kern="0" cap="none" spc="0" normalizeH="0" baseline="0" noProof="0" dirty="0" err="1" smtClean="0">
                <a:ln>
                  <a:noFill/>
                </a:ln>
                <a:solidFill>
                  <a:srgbClr val="000000"/>
                </a:solidFill>
                <a:effectLst/>
                <a:uLnTx/>
                <a:uFillTx/>
                <a:latin typeface="Arial"/>
                <a:ea typeface="+mj-ea"/>
                <a:cs typeface="+mj-cs"/>
              </a:rPr>
              <a:t>Cipherer</a:t>
            </a:r>
            <a:endParaRPr kumimoji="0" lang="en-US" sz="18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295929657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lang="en-US" sz="3600" kern="0" dirty="0">
                <a:solidFill>
                  <a:srgbClr val="000000"/>
                </a:solidFill>
              </a:rPr>
              <a:t>4</a:t>
            </a:r>
            <a:r>
              <a:rPr kumimoji="0" lang="en-US" sz="3600" b="0" i="0" u="none" strike="noStrike" kern="0" cap="none" spc="0" normalizeH="0" baseline="0" noProof="0" dirty="0" smtClean="0">
                <a:ln>
                  <a:noFill/>
                </a:ln>
                <a:solidFill>
                  <a:srgbClr val="000000"/>
                </a:solidFill>
                <a:effectLst/>
                <a:uLnTx/>
                <a:uFillTx/>
                <a:latin typeface="Arial" charset="0"/>
              </a:rPr>
              <a:t>-1</a:t>
            </a:r>
            <a:endParaRPr kumimoji="0" lang="en-US" sz="3600" b="0" i="0" u="none" strike="noStrike" kern="0" cap="none" spc="0" normalizeH="0" baseline="0" noProof="0" dirty="0">
              <a:ln>
                <a:noFill/>
              </a:ln>
              <a:solidFill>
                <a:srgbClr val="000000"/>
              </a:solidFill>
              <a:effectLst/>
              <a:uLnTx/>
              <a:uFillTx/>
              <a:latin typeface="Arial"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950799827"/>
              </p:ext>
            </p:extLst>
          </p:nvPr>
        </p:nvGraphicFramePr>
        <p:xfrm>
          <a:off x="1409700" y="2590800"/>
          <a:ext cx="6324600" cy="2889689"/>
        </p:xfrm>
        <a:graphic>
          <a:graphicData uri="http://schemas.openxmlformats.org/presentationml/2006/ole">
            <mc:AlternateContent xmlns:mc="http://schemas.openxmlformats.org/markup-compatibility/2006">
              <mc:Choice xmlns:v="urn:schemas-microsoft-com:vml" Requires="v">
                <p:oleObj spid="_x0000_s10245" name="Equation" r:id="rId3" imgW="1104900" imgH="508000" progId="Equation.3">
                  <p:embed/>
                </p:oleObj>
              </mc:Choice>
              <mc:Fallback>
                <p:oleObj name="Equation" r:id="rId3" imgW="1104900" imgH="5080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9700" y="2590800"/>
                        <a:ext cx="6324600" cy="2889689"/>
                      </a:xfrm>
                      <a:prstGeom prst="rect">
                        <a:avLst/>
                      </a:prstGeom>
                      <a:noFill/>
                    </p:spPr>
                  </p:pic>
                </p:oleObj>
              </mc:Fallback>
            </mc:AlternateContent>
          </a:graphicData>
        </a:graphic>
      </p:graphicFrame>
      <p:sp>
        <p:nvSpPr>
          <p:cNvPr id="6" name="TextBox 5"/>
          <p:cNvSpPr txBox="1"/>
          <p:nvPr/>
        </p:nvSpPr>
        <p:spPr>
          <a:xfrm>
            <a:off x="1295400" y="1219200"/>
            <a:ext cx="3048000" cy="1323439"/>
          </a:xfrm>
          <a:prstGeom prst="rect">
            <a:avLst/>
          </a:prstGeom>
          <a:noFill/>
        </p:spPr>
        <p:txBody>
          <a:bodyPr wrap="square" rtlCol="0">
            <a:spAutoFit/>
          </a:bodyPr>
          <a:lstStyle/>
          <a:p>
            <a:r>
              <a:rPr lang="en-US" sz="8000" dirty="0" smtClean="0"/>
              <a:t>Solve.</a:t>
            </a:r>
            <a:endParaRPr lang="en-US" sz="8000" dirty="0"/>
          </a:p>
        </p:txBody>
      </p:sp>
    </p:spTree>
    <p:extLst>
      <p:ext uri="{BB962C8B-B14F-4D97-AF65-F5344CB8AC3E}">
        <p14:creationId xmlns:p14="http://schemas.microsoft.com/office/powerpoint/2010/main" val="24099356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Stop sign used in English-speaking countries, as well as in the European Union">
            <a:hlinkClick r:id="rId2" tooltip="Stop sign used in English-speaking countries, as well as in the European Union"/>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304800"/>
            <a:ext cx="61722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243114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lang="en-US" sz="3600" kern="0" dirty="0" smtClean="0">
                <a:solidFill>
                  <a:srgbClr val="000000"/>
                </a:solidFill>
              </a:rPr>
              <a:t>4-1</a:t>
            </a:r>
            <a:r>
              <a:rPr kumimoji="0" lang="en-US" sz="3600" b="0" i="0" u="none" strike="noStrike" kern="0" cap="none" spc="0" normalizeH="0" noProof="0" dirty="0" smtClean="0">
                <a:ln>
                  <a:noFill/>
                </a:ln>
                <a:solidFill>
                  <a:srgbClr val="000000"/>
                </a:solidFill>
                <a:effectLst/>
                <a:uLnTx/>
                <a:uFillTx/>
                <a:latin typeface="Arial" charset="0"/>
              </a:rPr>
              <a:t> </a:t>
            </a:r>
            <a:r>
              <a:rPr kumimoji="0" lang="en-US" sz="3600" b="0" i="0" u="none" strike="noStrike" kern="0" cap="none" spc="0" normalizeH="0" baseline="0" noProof="0" dirty="0" smtClean="0">
                <a:ln>
                  <a:noFill/>
                </a:ln>
                <a:solidFill>
                  <a:srgbClr val="000000"/>
                </a:solidFill>
                <a:effectLst/>
                <a:uLnTx/>
                <a:uFillTx/>
                <a:latin typeface="Arial" charset="0"/>
              </a:rPr>
              <a:t>Answer</a:t>
            </a:r>
            <a:endParaRPr kumimoji="0" lang="en-US" sz="3600" b="0" i="0" u="none" strike="noStrike" kern="0" cap="none" spc="0" normalizeH="0" baseline="0" noProof="0" dirty="0">
              <a:ln>
                <a:noFill/>
              </a:ln>
              <a:solidFill>
                <a:srgbClr val="000000"/>
              </a:solidFill>
              <a:effectLst/>
              <a:uLnTx/>
              <a:uFillTx/>
              <a:latin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690809042"/>
              </p:ext>
            </p:extLst>
          </p:nvPr>
        </p:nvGraphicFramePr>
        <p:xfrm>
          <a:off x="2438400" y="1143000"/>
          <a:ext cx="4213860" cy="2511774"/>
        </p:xfrm>
        <a:graphic>
          <a:graphicData uri="http://schemas.openxmlformats.org/drawingml/2006/table">
            <a:tbl>
              <a:tblPr firstRow="1" firstCol="1" bandRow="1"/>
              <a:tblGrid>
                <a:gridCol w="4213860"/>
              </a:tblGrid>
              <a:tr h="2511774">
                <a:tc>
                  <a:txBody>
                    <a:bodyPr/>
                    <a:lstStyle/>
                    <a:p>
                      <a:pPr marL="0" marR="0" algn="ctr">
                        <a:lnSpc>
                          <a:spcPct val="115000"/>
                        </a:lnSpc>
                        <a:spcBef>
                          <a:spcPts val="0"/>
                        </a:spcBef>
                        <a:spcAft>
                          <a:spcPts val="0"/>
                        </a:spcAft>
                      </a:pPr>
                      <a:r>
                        <a:rPr lang="en-US" sz="8000" dirty="0" smtClean="0">
                          <a:effectLst/>
                          <a:latin typeface="Calibri"/>
                          <a:ea typeface="Calibri"/>
                          <a:cs typeface="Times New Roman"/>
                        </a:rPr>
                        <a:t>k =</a:t>
                      </a:r>
                      <a:r>
                        <a:rPr lang="en-US" sz="8000" baseline="0" dirty="0" smtClean="0">
                          <a:effectLst/>
                          <a:latin typeface="Calibri"/>
                          <a:ea typeface="Calibri"/>
                          <a:cs typeface="Times New Roman"/>
                        </a:rPr>
                        <a:t> 25</a:t>
                      </a:r>
                      <a:endParaRPr lang="en-US" sz="8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363940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lang="en-US" sz="3600" kern="0" dirty="0" smtClean="0">
                <a:solidFill>
                  <a:srgbClr val="000000"/>
                </a:solidFill>
              </a:rPr>
              <a:t>4-2</a:t>
            </a:r>
            <a:endParaRPr kumimoji="0" lang="en-US" sz="3600" b="0" i="0" u="none" strike="noStrike" kern="0" cap="none" spc="0" normalizeH="0" baseline="0" noProof="0" dirty="0">
              <a:ln>
                <a:noFill/>
              </a:ln>
              <a:solidFill>
                <a:srgbClr val="000000"/>
              </a:solidFill>
              <a:effectLst/>
              <a:uLnTx/>
              <a:uFillTx/>
              <a:latin typeface="Arial" charset="0"/>
            </a:endParaRPr>
          </a:p>
        </p:txBody>
      </p:sp>
      <p:sp>
        <p:nvSpPr>
          <p:cNvPr id="4" name="Rectangle 3"/>
          <p:cNvSpPr/>
          <p:nvPr/>
        </p:nvSpPr>
        <p:spPr>
          <a:xfrm>
            <a:off x="1255594" y="1682467"/>
            <a:ext cx="6705600" cy="2862322"/>
          </a:xfrm>
          <a:prstGeom prst="rect">
            <a:avLst/>
          </a:prstGeom>
        </p:spPr>
        <p:txBody>
          <a:bodyPr wrap="square">
            <a:spAutoFit/>
          </a:bodyPr>
          <a:lstStyle/>
          <a:p>
            <a:r>
              <a:rPr lang="en-US" sz="6000" dirty="0"/>
              <a:t>Find the sum of the x and y-intercepts for 4x – 14y = 28.</a:t>
            </a:r>
          </a:p>
        </p:txBody>
      </p:sp>
    </p:spTree>
    <p:extLst>
      <p:ext uri="{BB962C8B-B14F-4D97-AF65-F5344CB8AC3E}">
        <p14:creationId xmlns:p14="http://schemas.microsoft.com/office/powerpoint/2010/main" val="285980963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Stop sign used in English-speaking countries, as well as in the European Union">
            <a:hlinkClick r:id="rId2" tooltip="Stop sign used in English-speaking countries, as well as in the European Union"/>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304800"/>
            <a:ext cx="61722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510063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lang="en-US" sz="3600" kern="0" dirty="0">
                <a:solidFill>
                  <a:srgbClr val="000000"/>
                </a:solidFill>
              </a:rPr>
              <a:t>4</a:t>
            </a:r>
            <a:r>
              <a:rPr kumimoji="0" lang="en-US" sz="3600" b="0" i="0" u="none" strike="noStrike" kern="0" cap="none" spc="0" normalizeH="0" baseline="0" noProof="0" dirty="0" smtClean="0">
                <a:ln>
                  <a:noFill/>
                </a:ln>
                <a:solidFill>
                  <a:srgbClr val="000000"/>
                </a:solidFill>
                <a:effectLst/>
                <a:uLnTx/>
                <a:uFillTx/>
                <a:latin typeface="Arial" charset="0"/>
              </a:rPr>
              <a:t>-2</a:t>
            </a:r>
            <a:r>
              <a:rPr kumimoji="0" lang="en-US" sz="3600" b="0" i="0" u="none" strike="noStrike" kern="0" cap="none" spc="0" normalizeH="0" noProof="0" dirty="0" smtClean="0">
                <a:ln>
                  <a:noFill/>
                </a:ln>
                <a:solidFill>
                  <a:srgbClr val="000000"/>
                </a:solidFill>
                <a:effectLst/>
                <a:uLnTx/>
                <a:uFillTx/>
                <a:latin typeface="Arial" charset="0"/>
              </a:rPr>
              <a:t> </a:t>
            </a:r>
            <a:r>
              <a:rPr kumimoji="0" lang="en-US" sz="3600" b="0" i="0" u="none" strike="noStrike" kern="0" cap="none" spc="0" normalizeH="0" baseline="0" noProof="0" dirty="0" smtClean="0">
                <a:ln>
                  <a:noFill/>
                </a:ln>
                <a:solidFill>
                  <a:srgbClr val="000000"/>
                </a:solidFill>
                <a:effectLst/>
                <a:uLnTx/>
                <a:uFillTx/>
                <a:latin typeface="Arial" charset="0"/>
              </a:rPr>
              <a:t>Answer</a:t>
            </a:r>
            <a:endParaRPr kumimoji="0" lang="en-US" sz="3600" b="0" i="0" u="none" strike="noStrike" kern="0" cap="none" spc="0" normalizeH="0" baseline="0" noProof="0" dirty="0">
              <a:ln>
                <a:noFill/>
              </a:ln>
              <a:solidFill>
                <a:srgbClr val="000000"/>
              </a:solidFill>
              <a:effectLst/>
              <a:uLnTx/>
              <a:uFillTx/>
              <a:latin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491048353"/>
              </p:ext>
            </p:extLst>
          </p:nvPr>
        </p:nvGraphicFramePr>
        <p:xfrm>
          <a:off x="2514600" y="1219200"/>
          <a:ext cx="3680460" cy="1521174"/>
        </p:xfrm>
        <a:graphic>
          <a:graphicData uri="http://schemas.openxmlformats.org/drawingml/2006/table">
            <a:tbl>
              <a:tblPr firstRow="1" firstCol="1" bandRow="1"/>
              <a:tblGrid>
                <a:gridCol w="3680460"/>
              </a:tblGrid>
              <a:tr h="1521174">
                <a:tc>
                  <a:txBody>
                    <a:bodyPr/>
                    <a:lstStyle/>
                    <a:p>
                      <a:pPr marL="0" marR="0" algn="ctr">
                        <a:lnSpc>
                          <a:spcPct val="115000"/>
                        </a:lnSpc>
                        <a:spcBef>
                          <a:spcPts val="0"/>
                        </a:spcBef>
                        <a:spcAft>
                          <a:spcPts val="0"/>
                        </a:spcAft>
                      </a:pPr>
                      <a:r>
                        <a:rPr lang="en-US" sz="8000" dirty="0" smtClean="0">
                          <a:effectLst/>
                          <a:latin typeface="Calibri"/>
                          <a:ea typeface="Calibri"/>
                          <a:cs typeface="Times New Roman"/>
                        </a:rPr>
                        <a:t>5</a:t>
                      </a:r>
                      <a:endParaRPr lang="en-US" sz="8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2770985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lang="en-US" sz="3600" kern="0" dirty="0" smtClean="0">
                <a:solidFill>
                  <a:srgbClr val="000000"/>
                </a:solidFill>
              </a:rPr>
              <a:t>4-3</a:t>
            </a:r>
            <a:endParaRPr kumimoji="0" lang="en-US" sz="3600" b="0" i="0" u="none" strike="noStrike" kern="0" cap="none" spc="0" normalizeH="0" baseline="0" noProof="0" dirty="0">
              <a:ln>
                <a:noFill/>
              </a:ln>
              <a:solidFill>
                <a:srgbClr val="000000"/>
              </a:solidFill>
              <a:effectLst/>
              <a:uLnTx/>
              <a:uFillTx/>
              <a:latin typeface="Arial" charset="0"/>
            </a:endParaRPr>
          </a:p>
        </p:txBody>
      </p:sp>
      <p:sp>
        <p:nvSpPr>
          <p:cNvPr id="4" name="Rectangle 3"/>
          <p:cNvSpPr/>
          <p:nvPr/>
        </p:nvSpPr>
        <p:spPr>
          <a:xfrm>
            <a:off x="304800" y="1371600"/>
            <a:ext cx="8610600" cy="5262979"/>
          </a:xfrm>
          <a:prstGeom prst="rect">
            <a:avLst/>
          </a:prstGeom>
        </p:spPr>
        <p:txBody>
          <a:bodyPr wrap="square">
            <a:spAutoFit/>
          </a:bodyPr>
          <a:lstStyle/>
          <a:p>
            <a:r>
              <a:rPr lang="en-US" sz="4800" dirty="0"/>
              <a:t>A hot air balloon was at a height of 60 feet above the ground when it began to ascend.  The balloon climbed at a rate of 15 feet per minute.  What was the height of the balloon after climbing for 8 minutes.</a:t>
            </a:r>
          </a:p>
        </p:txBody>
      </p:sp>
    </p:spTree>
    <p:extLst>
      <p:ext uri="{BB962C8B-B14F-4D97-AF65-F5344CB8AC3E}">
        <p14:creationId xmlns:p14="http://schemas.microsoft.com/office/powerpoint/2010/main" val="1753613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Stop sign used in English-speaking countries, as well as in the European Union">
            <a:hlinkClick r:id="rId3" tooltip="Stop sign used in English-speaking countries, as well as in the European Union"/>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304800"/>
            <a:ext cx="61722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295144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Stop sign used in English-speaking countries, as well as in the European Union">
            <a:hlinkClick r:id="rId2" tooltip="Stop sign used in English-speaking countries, as well as in the European Union"/>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304800"/>
            <a:ext cx="61722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547547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lang="en-US" sz="3600" kern="0" dirty="0" smtClean="0">
                <a:solidFill>
                  <a:srgbClr val="000000"/>
                </a:solidFill>
              </a:rPr>
              <a:t>4-3</a:t>
            </a:r>
            <a:r>
              <a:rPr kumimoji="0" lang="en-US" sz="3600" b="0" i="0" u="none" strike="noStrike" kern="0" cap="none" spc="0" normalizeH="0" noProof="0" dirty="0" smtClean="0">
                <a:ln>
                  <a:noFill/>
                </a:ln>
                <a:solidFill>
                  <a:srgbClr val="000000"/>
                </a:solidFill>
                <a:effectLst/>
                <a:uLnTx/>
                <a:uFillTx/>
                <a:latin typeface="Arial" charset="0"/>
              </a:rPr>
              <a:t> </a:t>
            </a:r>
            <a:r>
              <a:rPr kumimoji="0" lang="en-US" sz="3600" b="0" i="0" u="none" strike="noStrike" kern="0" cap="none" spc="0" normalizeH="0" baseline="0" noProof="0" dirty="0" smtClean="0">
                <a:ln>
                  <a:noFill/>
                </a:ln>
                <a:solidFill>
                  <a:srgbClr val="000000"/>
                </a:solidFill>
                <a:effectLst/>
                <a:uLnTx/>
                <a:uFillTx/>
                <a:latin typeface="Arial" charset="0"/>
              </a:rPr>
              <a:t>Answer</a:t>
            </a:r>
            <a:endParaRPr kumimoji="0" lang="en-US" sz="3600" b="0" i="0" u="none" strike="noStrike" kern="0" cap="none" spc="0" normalizeH="0" baseline="0" noProof="0" dirty="0">
              <a:ln>
                <a:noFill/>
              </a:ln>
              <a:solidFill>
                <a:srgbClr val="000000"/>
              </a:solidFill>
              <a:effectLst/>
              <a:uLnTx/>
              <a:uFillTx/>
              <a:latin typeface="Arial" charset="0"/>
            </a:endParaRPr>
          </a:p>
        </p:txBody>
      </p:sp>
      <p:sp>
        <p:nvSpPr>
          <p:cNvPr id="4" name="TextBox 3"/>
          <p:cNvSpPr txBox="1"/>
          <p:nvPr/>
        </p:nvSpPr>
        <p:spPr>
          <a:xfrm>
            <a:off x="381000" y="1600200"/>
            <a:ext cx="8305800" cy="1200329"/>
          </a:xfrm>
          <a:prstGeom prst="rect">
            <a:avLst/>
          </a:prstGeom>
          <a:noFill/>
        </p:spPr>
        <p:txBody>
          <a:bodyPr wrap="square" rtlCol="0">
            <a:spAutoFit/>
          </a:bodyPr>
          <a:lstStyle/>
          <a:p>
            <a:pPr algn="ctr"/>
            <a:r>
              <a:rPr lang="en-US" sz="7200" dirty="0" smtClean="0"/>
              <a:t>180 feet</a:t>
            </a:r>
            <a:endParaRPr lang="en-US" sz="7200" dirty="0"/>
          </a:p>
        </p:txBody>
      </p:sp>
    </p:spTree>
    <p:extLst>
      <p:ext uri="{BB962C8B-B14F-4D97-AF65-F5344CB8AC3E}">
        <p14:creationId xmlns:p14="http://schemas.microsoft.com/office/powerpoint/2010/main" val="23727601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lang="en-US" sz="3600" kern="0" dirty="0" smtClean="0">
                <a:solidFill>
                  <a:srgbClr val="000000"/>
                </a:solidFill>
              </a:rPr>
              <a:t>4-4</a:t>
            </a:r>
            <a:endParaRPr kumimoji="0" lang="en-US" sz="3600" b="0" i="0" u="none" strike="noStrike" kern="0" cap="none" spc="0" normalizeH="0" baseline="0" noProof="0" dirty="0">
              <a:ln>
                <a:noFill/>
              </a:ln>
              <a:solidFill>
                <a:srgbClr val="000000"/>
              </a:solidFill>
              <a:effectLst/>
              <a:uLnTx/>
              <a:uFillTx/>
              <a:latin typeface="Arial" charset="0"/>
            </a:endParaRPr>
          </a:p>
        </p:txBody>
      </p:sp>
      <p:sp>
        <p:nvSpPr>
          <p:cNvPr id="4" name="Rectangle 3"/>
          <p:cNvSpPr/>
          <p:nvPr/>
        </p:nvSpPr>
        <p:spPr>
          <a:xfrm>
            <a:off x="609600" y="1828800"/>
            <a:ext cx="7924800" cy="3785652"/>
          </a:xfrm>
          <a:prstGeom prst="rect">
            <a:avLst/>
          </a:prstGeom>
        </p:spPr>
        <p:txBody>
          <a:bodyPr wrap="square">
            <a:spAutoFit/>
          </a:bodyPr>
          <a:lstStyle/>
          <a:p>
            <a:r>
              <a:rPr lang="en-US" sz="6000" dirty="0"/>
              <a:t>What is the point of intersection between </a:t>
            </a:r>
            <a:endParaRPr lang="en-US" sz="6000" dirty="0" smtClean="0"/>
          </a:p>
          <a:p>
            <a:r>
              <a:rPr lang="en-US" sz="6000" dirty="0" smtClean="0"/>
              <a:t>4x </a:t>
            </a:r>
            <a:r>
              <a:rPr lang="en-US" sz="6000" dirty="0"/>
              <a:t>+ 7y = -80 and </a:t>
            </a:r>
          </a:p>
          <a:p>
            <a:r>
              <a:rPr lang="en-US" sz="6000" dirty="0"/>
              <a:t>3x + 5y = -58?</a:t>
            </a:r>
          </a:p>
        </p:txBody>
      </p:sp>
    </p:spTree>
    <p:extLst>
      <p:ext uri="{BB962C8B-B14F-4D97-AF65-F5344CB8AC3E}">
        <p14:creationId xmlns:p14="http://schemas.microsoft.com/office/powerpoint/2010/main" val="69473675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Stop sign used in English-speaking countries, as well as in the European Union">
            <a:hlinkClick r:id="rId2" tooltip="Stop sign used in English-speaking countries, as well as in the European Union"/>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304800"/>
            <a:ext cx="61722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479687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lang="en-US" sz="3600" kern="0" dirty="0" smtClean="0">
                <a:solidFill>
                  <a:srgbClr val="000000"/>
                </a:solidFill>
              </a:rPr>
              <a:t>4-4</a:t>
            </a:r>
            <a:r>
              <a:rPr kumimoji="0" lang="en-US" sz="3600" b="0" i="0" u="none" strike="noStrike" kern="0" cap="none" spc="0" normalizeH="0" noProof="0" dirty="0" smtClean="0">
                <a:ln>
                  <a:noFill/>
                </a:ln>
                <a:solidFill>
                  <a:srgbClr val="000000"/>
                </a:solidFill>
                <a:effectLst/>
                <a:uLnTx/>
                <a:uFillTx/>
                <a:latin typeface="Arial" charset="0"/>
              </a:rPr>
              <a:t> </a:t>
            </a:r>
            <a:r>
              <a:rPr kumimoji="0" lang="en-US" sz="3600" b="0" i="0" u="none" strike="noStrike" kern="0" cap="none" spc="0" normalizeH="0" baseline="0" noProof="0" dirty="0" smtClean="0">
                <a:ln>
                  <a:noFill/>
                </a:ln>
                <a:solidFill>
                  <a:srgbClr val="000000"/>
                </a:solidFill>
                <a:effectLst/>
                <a:uLnTx/>
                <a:uFillTx/>
                <a:latin typeface="Arial" charset="0"/>
              </a:rPr>
              <a:t>Answer</a:t>
            </a:r>
            <a:endParaRPr kumimoji="0" lang="en-US" sz="3600" b="0" i="0" u="none" strike="noStrike" kern="0" cap="none" spc="0" normalizeH="0" baseline="0" noProof="0" dirty="0">
              <a:ln>
                <a:noFill/>
              </a:ln>
              <a:solidFill>
                <a:srgbClr val="000000"/>
              </a:solidFill>
              <a:effectLst/>
              <a:uLnTx/>
              <a:uFillTx/>
              <a:latin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413145827"/>
              </p:ext>
            </p:extLst>
          </p:nvPr>
        </p:nvGraphicFramePr>
        <p:xfrm>
          <a:off x="2362200" y="1524000"/>
          <a:ext cx="3962400" cy="1542288"/>
        </p:xfrm>
        <a:graphic>
          <a:graphicData uri="http://schemas.openxmlformats.org/drawingml/2006/table">
            <a:tbl>
              <a:tblPr firstRow="1" firstCol="1" bandRow="1"/>
              <a:tblGrid>
                <a:gridCol w="3962400"/>
              </a:tblGrid>
              <a:tr h="0">
                <a:tc>
                  <a:txBody>
                    <a:bodyPr/>
                    <a:lstStyle/>
                    <a:p>
                      <a:pPr marL="0" marR="0" algn="ctr">
                        <a:lnSpc>
                          <a:spcPct val="115000"/>
                        </a:lnSpc>
                        <a:spcBef>
                          <a:spcPts val="0"/>
                        </a:spcBef>
                        <a:spcAft>
                          <a:spcPts val="0"/>
                        </a:spcAft>
                      </a:pPr>
                      <a:r>
                        <a:rPr lang="en-US" sz="8800" dirty="0" smtClean="0">
                          <a:effectLst/>
                          <a:latin typeface="Calibri"/>
                          <a:ea typeface="Calibri"/>
                          <a:cs typeface="Times New Roman"/>
                        </a:rPr>
                        <a:t>(-6,-8)</a:t>
                      </a:r>
                      <a:endParaRPr lang="en-US" sz="8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0745026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lang="en-US" sz="3600" kern="0" dirty="0" smtClean="0">
                <a:solidFill>
                  <a:srgbClr val="000000"/>
                </a:solidFill>
              </a:rPr>
              <a:t>4-5</a:t>
            </a:r>
            <a:endParaRPr kumimoji="0" lang="en-US" sz="3600" b="0" i="0" u="none" strike="noStrike" kern="0" cap="none" spc="0" normalizeH="0" baseline="0" noProof="0" dirty="0">
              <a:ln>
                <a:noFill/>
              </a:ln>
              <a:solidFill>
                <a:srgbClr val="000000"/>
              </a:solidFill>
              <a:effectLst/>
              <a:uLnTx/>
              <a:uFillTx/>
              <a:latin typeface="Arial" charset="0"/>
            </a:endParaRPr>
          </a:p>
        </p:txBody>
      </p:sp>
      <p:sp>
        <p:nvSpPr>
          <p:cNvPr id="4" name="Rectangle 3"/>
          <p:cNvSpPr/>
          <p:nvPr/>
        </p:nvSpPr>
        <p:spPr>
          <a:xfrm>
            <a:off x="914400" y="1524000"/>
            <a:ext cx="7696200" cy="4154984"/>
          </a:xfrm>
          <a:prstGeom prst="rect">
            <a:avLst/>
          </a:prstGeom>
        </p:spPr>
        <p:txBody>
          <a:bodyPr wrap="square">
            <a:spAutoFit/>
          </a:bodyPr>
          <a:lstStyle/>
          <a:p>
            <a:r>
              <a:rPr lang="en-US" sz="6600" dirty="0"/>
              <a:t>Find the eleventh term of the geometric sequence </a:t>
            </a:r>
          </a:p>
          <a:p>
            <a:r>
              <a:rPr lang="en-US" sz="6600" dirty="0"/>
              <a:t>3, -6, 12, -24, …</a:t>
            </a:r>
          </a:p>
        </p:txBody>
      </p:sp>
    </p:spTree>
    <p:extLst>
      <p:ext uri="{BB962C8B-B14F-4D97-AF65-F5344CB8AC3E}">
        <p14:creationId xmlns:p14="http://schemas.microsoft.com/office/powerpoint/2010/main" val="16956773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Stop sign used in English-speaking countries, as well as in the European Union">
            <a:hlinkClick r:id="rId2" tooltip="Stop sign used in English-speaking countries, as well as in the European Union"/>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304800"/>
            <a:ext cx="61722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932270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lang="en-US" sz="3600" kern="0" dirty="0" smtClean="0">
                <a:solidFill>
                  <a:srgbClr val="000000"/>
                </a:solidFill>
              </a:rPr>
              <a:t>4-5</a:t>
            </a:r>
            <a:r>
              <a:rPr kumimoji="0" lang="en-US" sz="3600" b="0" i="0" u="none" strike="noStrike" kern="0" cap="none" spc="0" normalizeH="0" noProof="0" dirty="0" smtClean="0">
                <a:ln>
                  <a:noFill/>
                </a:ln>
                <a:solidFill>
                  <a:srgbClr val="000000"/>
                </a:solidFill>
                <a:effectLst/>
                <a:uLnTx/>
                <a:uFillTx/>
                <a:latin typeface="Arial" charset="0"/>
              </a:rPr>
              <a:t> </a:t>
            </a:r>
            <a:r>
              <a:rPr kumimoji="0" lang="en-US" sz="3600" b="0" i="0" u="none" strike="noStrike" kern="0" cap="none" spc="0" normalizeH="0" baseline="0" noProof="0" dirty="0" smtClean="0">
                <a:ln>
                  <a:noFill/>
                </a:ln>
                <a:solidFill>
                  <a:srgbClr val="000000"/>
                </a:solidFill>
                <a:effectLst/>
                <a:uLnTx/>
                <a:uFillTx/>
                <a:latin typeface="Arial" charset="0"/>
              </a:rPr>
              <a:t>Answer</a:t>
            </a:r>
            <a:endParaRPr kumimoji="0" lang="en-US" sz="3600" b="0" i="0" u="none" strike="noStrike" kern="0" cap="none" spc="0" normalizeH="0" baseline="0" noProof="0" dirty="0">
              <a:ln>
                <a:noFill/>
              </a:ln>
              <a:solidFill>
                <a:srgbClr val="000000"/>
              </a:solidFill>
              <a:effectLst/>
              <a:uLnTx/>
              <a:uFillTx/>
              <a:latin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197893180"/>
              </p:ext>
            </p:extLst>
          </p:nvPr>
        </p:nvGraphicFramePr>
        <p:xfrm>
          <a:off x="2971800" y="1447800"/>
          <a:ext cx="2743200" cy="1402080"/>
        </p:xfrm>
        <a:graphic>
          <a:graphicData uri="http://schemas.openxmlformats.org/drawingml/2006/table">
            <a:tbl>
              <a:tblPr firstRow="1" firstCol="1" bandRow="1"/>
              <a:tblGrid>
                <a:gridCol w="2743200"/>
              </a:tblGrid>
              <a:tr h="0">
                <a:tc>
                  <a:txBody>
                    <a:bodyPr/>
                    <a:lstStyle/>
                    <a:p>
                      <a:pPr marL="0" marR="0" algn="ctr">
                        <a:lnSpc>
                          <a:spcPct val="115000"/>
                        </a:lnSpc>
                        <a:spcBef>
                          <a:spcPts val="0"/>
                        </a:spcBef>
                        <a:spcAft>
                          <a:spcPts val="0"/>
                        </a:spcAft>
                      </a:pPr>
                      <a:r>
                        <a:rPr lang="en-US" sz="8000" dirty="0" smtClean="0">
                          <a:effectLst/>
                          <a:latin typeface="Calibri"/>
                          <a:ea typeface="Calibri"/>
                          <a:cs typeface="Times New Roman"/>
                        </a:rPr>
                        <a:t>3072</a:t>
                      </a:r>
                      <a:endParaRPr lang="en-US" sz="8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4584520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3600" b="0" i="0" u="none" strike="noStrike" kern="0" cap="none" spc="0" normalizeH="0" baseline="0" noProof="0" dirty="0" smtClean="0">
                <a:ln>
                  <a:noFill/>
                </a:ln>
                <a:solidFill>
                  <a:srgbClr val="000000"/>
                </a:solidFill>
                <a:effectLst/>
                <a:uLnTx/>
                <a:uFillTx/>
                <a:latin typeface="Arial" charset="0"/>
              </a:rPr>
              <a:t>Extra 4</a:t>
            </a:r>
            <a:endParaRPr kumimoji="0" lang="en-US" sz="3600" b="0" i="0" u="none" strike="noStrike" kern="0" cap="none" spc="0" normalizeH="0" baseline="0" noProof="0" dirty="0">
              <a:ln>
                <a:noFill/>
              </a:ln>
              <a:solidFill>
                <a:srgbClr val="000000"/>
              </a:solidFill>
              <a:effectLst/>
              <a:uLnTx/>
              <a:uFillTx/>
              <a:latin typeface="Arial"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884278715"/>
              </p:ext>
            </p:extLst>
          </p:nvPr>
        </p:nvGraphicFramePr>
        <p:xfrm>
          <a:off x="867455" y="2819400"/>
          <a:ext cx="7409089" cy="1714500"/>
        </p:xfrm>
        <a:graphic>
          <a:graphicData uri="http://schemas.openxmlformats.org/presentationml/2006/ole">
            <mc:AlternateContent xmlns:mc="http://schemas.openxmlformats.org/markup-compatibility/2006">
              <mc:Choice xmlns:v="urn:schemas-microsoft-com:vml" Requires="v">
                <p:oleObj spid="_x0000_s16389" name="Equation" r:id="rId3" imgW="1155199" imgH="266584" progId="Equation.3">
                  <p:embed/>
                </p:oleObj>
              </mc:Choice>
              <mc:Fallback>
                <p:oleObj name="Equation" r:id="rId3" imgW="1155199" imgH="266584"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7455" y="2819400"/>
                        <a:ext cx="7409089" cy="1714500"/>
                      </a:xfrm>
                      <a:prstGeom prst="rect">
                        <a:avLst/>
                      </a:prstGeom>
                      <a:noFill/>
                    </p:spPr>
                  </p:pic>
                </p:oleObj>
              </mc:Fallback>
            </mc:AlternateContent>
          </a:graphicData>
        </a:graphic>
      </p:graphicFrame>
      <p:sp>
        <p:nvSpPr>
          <p:cNvPr id="6" name="TextBox 5"/>
          <p:cNvSpPr txBox="1"/>
          <p:nvPr/>
        </p:nvSpPr>
        <p:spPr>
          <a:xfrm>
            <a:off x="1447800" y="1358373"/>
            <a:ext cx="3962400" cy="1446550"/>
          </a:xfrm>
          <a:prstGeom prst="rect">
            <a:avLst/>
          </a:prstGeom>
          <a:noFill/>
        </p:spPr>
        <p:txBody>
          <a:bodyPr wrap="square" rtlCol="0">
            <a:spAutoFit/>
          </a:bodyPr>
          <a:lstStyle/>
          <a:p>
            <a:r>
              <a:rPr lang="en-US" sz="8800" dirty="0" smtClean="0"/>
              <a:t>Solve.</a:t>
            </a:r>
            <a:endParaRPr lang="en-US" sz="8800" dirty="0"/>
          </a:p>
        </p:txBody>
      </p:sp>
    </p:spTree>
    <p:extLst>
      <p:ext uri="{BB962C8B-B14F-4D97-AF65-F5344CB8AC3E}">
        <p14:creationId xmlns:p14="http://schemas.microsoft.com/office/powerpoint/2010/main" val="25672088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Stop sign used in English-speaking countries, as well as in the European Union">
            <a:hlinkClick r:id="rId2" tooltip="Stop sign used in English-speaking countries, as well as in the European Union"/>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304800"/>
            <a:ext cx="61722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9845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3600" b="0" i="0" u="none" strike="noStrike" kern="0" cap="none" spc="0" normalizeH="0" baseline="0" noProof="0" dirty="0" smtClean="0">
                <a:ln>
                  <a:noFill/>
                </a:ln>
                <a:solidFill>
                  <a:srgbClr val="000000"/>
                </a:solidFill>
                <a:effectLst/>
                <a:uLnTx/>
                <a:uFillTx/>
                <a:latin typeface="Arial" charset="0"/>
              </a:rPr>
              <a:t>1-1 Answer</a:t>
            </a:r>
            <a:endParaRPr kumimoji="0" lang="en-US" sz="3600" b="0" i="0" u="none" strike="noStrike" kern="0" cap="none" spc="0" normalizeH="0" baseline="0" noProof="0" dirty="0">
              <a:ln>
                <a:noFill/>
              </a:ln>
              <a:solidFill>
                <a:srgbClr val="000000"/>
              </a:solidFill>
              <a:effectLst/>
              <a:uLnTx/>
              <a:uFillTx/>
              <a:latin typeface="Arial"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555698490"/>
              </p:ext>
            </p:extLst>
          </p:nvPr>
        </p:nvGraphicFramePr>
        <p:xfrm>
          <a:off x="2514600" y="1981200"/>
          <a:ext cx="3780856" cy="3285006"/>
        </p:xfrm>
        <a:graphic>
          <a:graphicData uri="http://schemas.openxmlformats.org/presentationml/2006/ole">
            <mc:AlternateContent xmlns:mc="http://schemas.openxmlformats.org/markup-compatibility/2006">
              <mc:Choice xmlns:v="urn:schemas-microsoft-com:vml" Requires="v">
                <p:oleObj spid="_x0000_s12293" name="Equation" r:id="rId3" imgW="583947" imgH="507780" progId="Equation.3">
                  <p:embed/>
                </p:oleObj>
              </mc:Choice>
              <mc:Fallback>
                <p:oleObj name="Equation" r:id="rId3" imgW="583947" imgH="50778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1981200"/>
                        <a:ext cx="3780856" cy="3285006"/>
                      </a:xfrm>
                      <a:prstGeom prst="rect">
                        <a:avLst/>
                      </a:prstGeom>
                      <a:noFill/>
                    </p:spPr>
                  </p:pic>
                </p:oleObj>
              </mc:Fallback>
            </mc:AlternateContent>
          </a:graphicData>
        </a:graphic>
      </p:graphicFrame>
    </p:spTree>
    <p:extLst>
      <p:ext uri="{BB962C8B-B14F-4D97-AF65-F5344CB8AC3E}">
        <p14:creationId xmlns:p14="http://schemas.microsoft.com/office/powerpoint/2010/main" val="387047548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3600" b="0" i="0" u="none" strike="noStrike" kern="0" cap="none" spc="0" normalizeH="0" baseline="0" noProof="0" dirty="0" smtClean="0">
                <a:ln>
                  <a:noFill/>
                </a:ln>
                <a:solidFill>
                  <a:srgbClr val="000000"/>
                </a:solidFill>
                <a:effectLst/>
                <a:uLnTx/>
                <a:uFillTx/>
                <a:latin typeface="Arial" charset="0"/>
              </a:rPr>
              <a:t>Extra 4</a:t>
            </a:r>
            <a:r>
              <a:rPr kumimoji="0" lang="en-US" sz="3600" b="0" i="0" u="none" strike="noStrike" kern="0" cap="none" spc="0" normalizeH="0" noProof="0" dirty="0" smtClean="0">
                <a:ln>
                  <a:noFill/>
                </a:ln>
                <a:solidFill>
                  <a:srgbClr val="000000"/>
                </a:solidFill>
                <a:effectLst/>
                <a:uLnTx/>
                <a:uFillTx/>
                <a:latin typeface="Arial" charset="0"/>
              </a:rPr>
              <a:t> </a:t>
            </a:r>
            <a:r>
              <a:rPr kumimoji="0" lang="en-US" sz="3600" b="0" i="0" u="none" strike="noStrike" kern="0" cap="none" spc="0" normalizeH="0" baseline="0" noProof="0" dirty="0" smtClean="0">
                <a:ln>
                  <a:noFill/>
                </a:ln>
                <a:solidFill>
                  <a:srgbClr val="000000"/>
                </a:solidFill>
                <a:effectLst/>
                <a:uLnTx/>
                <a:uFillTx/>
                <a:latin typeface="Arial" charset="0"/>
              </a:rPr>
              <a:t>Answer</a:t>
            </a:r>
            <a:endParaRPr kumimoji="0" lang="en-US" sz="3600" b="0" i="0" u="none" strike="noStrike" kern="0" cap="none" spc="0" normalizeH="0" baseline="0" noProof="0" dirty="0">
              <a:ln>
                <a:noFill/>
              </a:ln>
              <a:solidFill>
                <a:srgbClr val="000000"/>
              </a:solidFill>
              <a:effectLst/>
              <a:uLnTx/>
              <a:uFillTx/>
              <a:latin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817605252"/>
              </p:ext>
            </p:extLst>
          </p:nvPr>
        </p:nvGraphicFramePr>
        <p:xfrm>
          <a:off x="2667000" y="1295400"/>
          <a:ext cx="2865120" cy="1542288"/>
        </p:xfrm>
        <a:graphic>
          <a:graphicData uri="http://schemas.openxmlformats.org/drawingml/2006/table">
            <a:tbl>
              <a:tblPr firstRow="1" firstCol="1" bandRow="1"/>
              <a:tblGrid>
                <a:gridCol w="2865120"/>
              </a:tblGrid>
              <a:tr h="0">
                <a:tc>
                  <a:txBody>
                    <a:bodyPr/>
                    <a:lstStyle/>
                    <a:p>
                      <a:pPr marL="0" marR="0" algn="ctr">
                        <a:lnSpc>
                          <a:spcPct val="115000"/>
                        </a:lnSpc>
                        <a:spcBef>
                          <a:spcPts val="0"/>
                        </a:spcBef>
                        <a:spcAft>
                          <a:spcPts val="0"/>
                        </a:spcAft>
                      </a:pPr>
                      <a:r>
                        <a:rPr lang="en-US" sz="8800" dirty="0" smtClean="0">
                          <a:effectLst/>
                          <a:latin typeface="Calibri"/>
                          <a:ea typeface="Calibri"/>
                          <a:cs typeface="Times New Roman"/>
                        </a:rPr>
                        <a:t>k = 11</a:t>
                      </a:r>
                      <a:endParaRPr lang="en-US" sz="8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75201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05000" y="228600"/>
            <a:ext cx="5562600" cy="65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3600" b="0" i="0" u="none" strike="noStrike" kern="0" cap="none" spc="0" normalizeH="0" baseline="0" noProof="0" dirty="0" smtClean="0">
                <a:ln>
                  <a:noFill/>
                </a:ln>
                <a:solidFill>
                  <a:srgbClr val="000000"/>
                </a:solidFill>
                <a:effectLst/>
                <a:uLnTx/>
                <a:uFillTx/>
                <a:latin typeface="Arial" charset="0"/>
              </a:rPr>
              <a:t>1-2</a:t>
            </a:r>
            <a:endParaRPr kumimoji="0" lang="en-US" sz="3600" b="0" i="0" u="none" strike="noStrike" kern="0" cap="none" spc="0" normalizeH="0" baseline="0" noProof="0" dirty="0">
              <a:ln>
                <a:noFill/>
              </a:ln>
              <a:solidFill>
                <a:srgbClr val="000000"/>
              </a:solidFill>
              <a:effectLst/>
              <a:uLnTx/>
              <a:uFillTx/>
              <a:latin typeface="Arial"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638433019"/>
              </p:ext>
            </p:extLst>
          </p:nvPr>
        </p:nvGraphicFramePr>
        <p:xfrm>
          <a:off x="304800" y="914400"/>
          <a:ext cx="8534400" cy="5772468"/>
        </p:xfrm>
        <a:graphic>
          <a:graphicData uri="http://schemas.openxmlformats.org/drawingml/2006/table">
            <a:tbl>
              <a:tblPr firstRow="1" firstCol="1" bandRow="1">
                <a:tableStyleId>{5C22544A-7EE6-4342-B048-85BDC9FD1C3A}</a:tableStyleId>
              </a:tblPr>
              <a:tblGrid>
                <a:gridCol w="8534400"/>
              </a:tblGrid>
              <a:tr h="5772468">
                <a:tc>
                  <a:txBody>
                    <a:bodyPr/>
                    <a:lstStyle/>
                    <a:p>
                      <a:pPr marL="0" marR="0" algn="l">
                        <a:lnSpc>
                          <a:spcPct val="115000"/>
                        </a:lnSpc>
                        <a:spcBef>
                          <a:spcPts val="0"/>
                        </a:spcBef>
                        <a:spcAft>
                          <a:spcPts val="0"/>
                        </a:spcAft>
                      </a:pPr>
                      <a:r>
                        <a:rPr lang="en-US" sz="4400" b="0" dirty="0">
                          <a:solidFill>
                            <a:schemeClr val="tx1"/>
                          </a:solidFill>
                          <a:effectLst/>
                        </a:rPr>
                        <a:t>Chris saved twice the number of quarters that Nora saved plus six.  The number of quarters that Chris saved is also five times the difference of the number of quarters and three that Nora has saved.  How many quarters did Chris save?</a:t>
                      </a:r>
                      <a:endParaRPr lang="en-US" sz="4400" b="0" dirty="0">
                        <a:solidFill>
                          <a:schemeClr val="tx1"/>
                        </a:solidFill>
                        <a:effectLst/>
                        <a:latin typeface="Calibri"/>
                        <a:ea typeface="Calibri"/>
                        <a:cs typeface="Times New Roman"/>
                      </a:endParaRPr>
                    </a:p>
                  </a:txBody>
                  <a:tcPr marL="68580" marR="68580" marT="0" marB="0">
                    <a:noFill/>
                  </a:tcPr>
                </a:tc>
              </a:tr>
            </a:tbl>
          </a:graphicData>
        </a:graphic>
      </p:graphicFrame>
    </p:spTree>
    <p:extLst>
      <p:ext uri="{BB962C8B-B14F-4D97-AF65-F5344CB8AC3E}">
        <p14:creationId xmlns:p14="http://schemas.microsoft.com/office/powerpoint/2010/main" val="29858153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467</TotalTime>
  <Words>538</Words>
  <Application>Microsoft Office PowerPoint</Application>
  <PresentationFormat>On-screen Show (4:3)</PresentationFormat>
  <Paragraphs>105</Paragraphs>
  <Slides>80</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80</vt:i4>
      </vt:variant>
    </vt:vector>
  </HeadingPairs>
  <TitlesOfParts>
    <vt:vector size="83" baseType="lpstr">
      <vt:lpstr>Office Theme</vt:lpstr>
      <vt:lpstr>Equation</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Alicia McBrayer</dc:creator>
  <cp:lastModifiedBy>Rachel Bailey</cp:lastModifiedBy>
  <cp:revision>21</cp:revision>
  <dcterms:created xsi:type="dcterms:W3CDTF">2006-08-16T00:00:00Z</dcterms:created>
  <dcterms:modified xsi:type="dcterms:W3CDTF">2013-10-25T13:04:06Z</dcterms:modified>
</cp:coreProperties>
</file>