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259" r:id="rId79"/>
    <p:sldId id="336" r:id="rId80"/>
    <p:sldId id="260" r:id="rId81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13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858B2-73BF-4144-B35B-80956402B2BC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E2527-0F78-4E7D-8367-07F861A51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25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E2527-0F78-4E7D-8367-07F861A51B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E2527-0F78-4E7D-8367-07F861A51B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5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255455"/>
            <a:ext cx="6096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kern="0" noProof="0" dirty="0" smtClean="0">
                <a:solidFill>
                  <a:srgbClr val="000000"/>
                </a:solidFill>
                <a:latin typeface="Arial Rounded MT Bold" pitchFamily="34" charset="0"/>
                <a:ea typeface="+mj-ea"/>
                <a:cs typeface="+mj-cs"/>
              </a:rPr>
              <a:t>7</a:t>
            </a:r>
            <a:r>
              <a:rPr kumimoji="0" lang="en-US" sz="80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th</a:t>
            </a:r>
            <a:r>
              <a:rPr kumimoji="0" 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Grade </a:t>
            </a:r>
            <a:br>
              <a:rPr kumimoji="0" 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Ciphering</a:t>
            </a:r>
            <a:endParaRPr kumimoji="0" lang="en-US" sz="8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00027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592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1-2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1724561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308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90600" y="1371600"/>
                <a:ext cx="7010400" cy="4249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6000" dirty="0" smtClean="0">
                    <a:latin typeface="Arial" pitchFamily="34" charset="0"/>
                    <a:cs typeface="Arial" pitchFamily="34" charset="0"/>
                  </a:rPr>
                  <a:t>What number is in the hundredths place in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  <a:cs typeface="Arial" pitchFamily="34" charset="0"/>
                          </a:rPr>
                          <m:t>385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  <a:cs typeface="Arial" pitchFamily="34" charset="0"/>
                          </a:rPr>
                          <m:t>500</m:t>
                        </m:r>
                      </m:den>
                    </m:f>
                  </m:oMath>
                </a14:m>
                <a:r>
                  <a:rPr lang="en-US" sz="6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371600"/>
                <a:ext cx="7010400" cy="4249753"/>
              </a:xfrm>
              <a:prstGeom prst="rect">
                <a:avLst/>
              </a:prstGeom>
              <a:blipFill rotWithShape="1">
                <a:blip r:embed="rId2"/>
                <a:stretch>
                  <a:fillRect l="-435" t="-4304" r="-3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031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7209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1-3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1724561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03034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1-4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00300" y="1665514"/>
            <a:ext cx="4114800" cy="1371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400300" y="1600200"/>
            <a:ext cx="3695700" cy="1600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34000" y="2166648"/>
                <a:ext cx="1028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+45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166648"/>
                <a:ext cx="1028423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65237" y="2166648"/>
                <a:ext cx="6244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237" y="2166648"/>
                <a:ext cx="62446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86000" y="3746527"/>
                <a:ext cx="539115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12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  and 3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 +45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𝑎𝑟𝑒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𝑣𝑒𝑟𝑡𝑖𝑐𝑎𝑙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𝑎𝑛𝑔𝑒𝑙𝑠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.  </m:t>
                    </m:r>
                  </m:oMath>
                </a14:m>
                <a:endParaRPr lang="en-US" sz="2400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𝐹𝑖𝑛𝑑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𝑣𝑎𝑙𝑢𝑒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𝑜𝑓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746527"/>
                <a:ext cx="5391150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226" t="-5882"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2295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1099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1-4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600" y="1695271"/>
                <a:ext cx="78486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/>
                          <a:cs typeface="Arial" pitchFamily="34" charset="0"/>
                        </a:rPr>
                        <m:t>𝑥</m:t>
                      </m:r>
                      <m:r>
                        <a:rPr lang="en-US" sz="7200" b="0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=5</m:t>
                      </m:r>
                    </m:oMath>
                  </m:oMathPara>
                </a14:m>
                <a:endParaRPr lang="en-US" sz="7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695271"/>
                <a:ext cx="7848600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1803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1-5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27537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Simplify the expression: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19200" y="3276600"/>
                <a:ext cx="715170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+10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 −3(7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+3)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276600"/>
                <a:ext cx="7151701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999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57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1575137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 pitchFamily="34" charset="0"/>
                <a:cs typeface="Arial" pitchFamily="34" charset="0"/>
              </a:rPr>
              <a:t>Solve for </a:t>
            </a:r>
            <a:r>
              <a:rPr lang="en-US" sz="6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28956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72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 + 3 = -11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378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1-5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10697" y="2971799"/>
                <a:ext cx="5267789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−3</m:t>
                      </m:r>
                      <m:r>
                        <a:rPr lang="en-US" sz="6000" b="0" i="1" smtClean="0">
                          <a:latin typeface="Cambria Math"/>
                        </a:rPr>
                        <m:t>𝑎</m:t>
                      </m:r>
                      <m:r>
                        <a:rPr lang="en-US" sz="6000" b="0" i="1" smtClean="0">
                          <a:latin typeface="Cambria Math"/>
                        </a:rPr>
                        <m:t> −2</m:t>
                      </m:r>
                      <m:r>
                        <a:rPr lang="en-US" sz="6000" b="0" i="1" smtClean="0">
                          <a:latin typeface="Cambria Math"/>
                        </a:rPr>
                        <m:t>𝑏</m:t>
                      </m:r>
                      <m:r>
                        <a:rPr lang="en-US" sz="6000" b="0" i="1" smtClean="0">
                          <a:latin typeface="Cambria Math"/>
                        </a:rPr>
                        <m:t> −9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697" y="2971799"/>
                <a:ext cx="5267789" cy="1015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5781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2192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 pitchFamily="34" charset="0"/>
                <a:cs typeface="Arial" pitchFamily="34" charset="0"/>
              </a:rPr>
              <a:t>Forty more than three times a number is at least a hundred. Find the least number that meets this condition.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400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692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1724560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30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274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53340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74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rgbClr val="000000"/>
                </a:solidFill>
              </a:rPr>
              <a:t>2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-1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 pitchFamily="34" charset="0"/>
                <a:cs typeface="Arial" pitchFamily="34" charset="0"/>
              </a:rPr>
              <a:t>Find the mode and median of the following numbers:</a:t>
            </a:r>
          </a:p>
          <a:p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b="1" dirty="0" smtClean="0">
                <a:latin typeface="Garamond" panose="02020404030301010803" pitchFamily="18" charset="0"/>
                <a:cs typeface="Arial" pitchFamily="34" charset="0"/>
              </a:rPr>
              <a:t>69, 96, 49, 81, 69, 16, 50, 51, 69, and  96</a:t>
            </a:r>
            <a:endParaRPr lang="en-US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14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36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2-1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724561"/>
            <a:ext cx="7619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 smtClean="0">
                <a:latin typeface="Arial" pitchFamily="34" charset="0"/>
                <a:cs typeface="Arial" pitchFamily="34" charset="0"/>
              </a:rPr>
              <a:t>69 and 69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4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2-2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1447800"/>
                <a:ext cx="86106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dirty="0" smtClean="0">
                    <a:latin typeface="Arial" pitchFamily="34" charset="0"/>
                    <a:cs typeface="Arial" pitchFamily="34" charset="0"/>
                  </a:rPr>
                  <a:t>Evaluate the expression</a:t>
                </a:r>
              </a:p>
              <a:p>
                <a:pPr algn="ctr"/>
                <a:endParaRPr lang="en-US" sz="4800" i="1" dirty="0" smtClean="0">
                  <a:latin typeface="Cambria Math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4800" i="1"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i="1">
                              <a:latin typeface="Cambria Math"/>
                              <a:cs typeface="Arial" pitchFamily="34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4800" dirty="0">
                          <a:latin typeface="Arial" pitchFamily="34" charset="0"/>
                          <a:cs typeface="Arial" pitchFamily="34" charset="0"/>
                        </a:rPr>
                        <m:t>(8</m:t>
                      </m:r>
                      <m:r>
                        <m:rPr>
                          <m:nor/>
                        </m:rPr>
                        <a:rPr lang="en-US" sz="4800" dirty="0">
                          <a:latin typeface="Arial" pitchFamily="34" charset="0"/>
                          <a:cs typeface="Arial" pitchFamily="34" charset="0"/>
                        </a:rPr>
                        <m:t>y</m:t>
                      </m:r>
                      <m:r>
                        <m:rPr>
                          <m:nor/>
                        </m:rPr>
                        <a:rPr lang="en-US" sz="4800" dirty="0">
                          <a:latin typeface="Arial" pitchFamily="34" charset="0"/>
                          <a:cs typeface="Arial" pitchFamily="34" charset="0"/>
                        </a:rPr>
                        <m:t> + 10)</m:t>
                      </m:r>
                      <m:r>
                        <a:rPr lang="en-US" sz="4800" i="1" dirty="0" smtClean="0">
                          <a:latin typeface="Cambria Math"/>
                          <a:ea typeface="Cambria Math"/>
                          <a:cs typeface="Arial" pitchFamily="34" charset="0"/>
                        </a:rPr>
                        <m:t>÷</m:t>
                      </m:r>
                      <m:r>
                        <a:rPr lang="en-US" sz="4800" b="0" i="1" dirty="0" smtClean="0">
                          <a:latin typeface="Cambria Math"/>
                          <a:ea typeface="Cambria Math"/>
                          <a:cs typeface="Arial" pitchFamily="34" charset="0"/>
                        </a:rPr>
                        <m:t>𝑧</m:t>
                      </m:r>
                    </m:oMath>
                  </m:oMathPara>
                </a14:m>
                <a:endParaRPr lang="en-US" sz="4800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480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6000" dirty="0" smtClean="0">
                    <a:latin typeface="Arial" pitchFamily="34" charset="0"/>
                    <a:cs typeface="Arial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6000" b="0" i="1" dirty="0" smtClean="0">
                        <a:latin typeface="Cambria Math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en-US" sz="6000" dirty="0" smtClean="0">
                    <a:latin typeface="Arial" pitchFamily="34" charset="0"/>
                    <a:cs typeface="Arial" pitchFamily="34" charset="0"/>
                  </a:rPr>
                  <a:t> = 2, </a:t>
                </a:r>
                <a:r>
                  <a:rPr lang="en-US" sz="6000" i="1" dirty="0" smtClean="0">
                    <a:latin typeface="Arial" pitchFamily="34" charset="0"/>
                    <a:cs typeface="Arial" pitchFamily="34" charset="0"/>
                  </a:rPr>
                  <a:t>y</a:t>
                </a:r>
                <a:r>
                  <a:rPr lang="en-US" sz="6000" dirty="0" smtClean="0">
                    <a:latin typeface="Arial" pitchFamily="34" charset="0"/>
                    <a:cs typeface="Arial" pitchFamily="34" charset="0"/>
                  </a:rPr>
                  <a:t> = 6 and </a:t>
                </a:r>
                <a14:m>
                  <m:oMath xmlns:m="http://schemas.openxmlformats.org/officeDocument/2006/math">
                    <m:r>
                      <a:rPr lang="en-US" sz="6000" b="0" i="1" dirty="0" smtClean="0">
                        <a:latin typeface="Cambria Math"/>
                        <a:cs typeface="Arial" pitchFamily="34" charset="0"/>
                      </a:rPr>
                      <m:t>𝑧</m:t>
                    </m:r>
                  </m:oMath>
                </a14:m>
                <a:r>
                  <a:rPr lang="en-US" sz="6000" dirty="0" smtClean="0">
                    <a:latin typeface="Arial" pitchFamily="34" charset="0"/>
                    <a:cs typeface="Arial" pitchFamily="34" charset="0"/>
                  </a:rPr>
                  <a:t> = 4</a:t>
                </a:r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447800"/>
                <a:ext cx="8610600" cy="4154984"/>
              </a:xfrm>
              <a:prstGeom prst="rect">
                <a:avLst/>
              </a:prstGeom>
              <a:blipFill rotWithShape="1">
                <a:blip r:embed="rId2"/>
                <a:stretch>
                  <a:fillRect l="-2619" t="-4405" r="-2619" b="-8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797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299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6853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rgbClr val="000000"/>
                </a:solidFill>
              </a:rPr>
              <a:t>2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-2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7857" y="2286000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116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286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868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" pitchFamily="34" charset="0"/>
                <a:cs typeface="Arial" pitchFamily="34" charset="0"/>
              </a:rPr>
              <a:t>A homeowner whose house is assessed for $200,000 pays $2,000 in taxes. At the same rate, what is the tax on a house assessed at $240,000?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4422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23180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2-3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1724561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$2,400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3733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2-4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61288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 pitchFamily="34" charset="0"/>
                <a:cs typeface="Arial" pitchFamily="34" charset="0"/>
              </a:rPr>
              <a:t>Tommy has practiced playing the trumpet 6 out of the last 8 days. What percent is this?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0066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2444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2-4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45642" y="1724561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" pitchFamily="34" charset="0"/>
                <a:cs typeface="Arial" pitchFamily="34" charset="0"/>
              </a:rPr>
              <a:t>75%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8599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2-5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158419"/>
            <a:ext cx="8610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 pitchFamily="34" charset="0"/>
                <a:cs typeface="Arial" pitchFamily="34" charset="0"/>
              </a:rPr>
              <a:t>Write an equation in slope-intercept form for the line that passes through the points (-2,4) and (1,2).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7529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003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2-5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75653" y="2514600"/>
                <a:ext cx="4526367" cy="1653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/>
                        </a:rPr>
                        <m:t>𝑦</m:t>
                      </m:r>
                      <m:r>
                        <a:rPr lang="en-US" sz="5400" b="0" i="1" smtClean="0">
                          <a:latin typeface="Cambria Math"/>
                        </a:rPr>
                        <m:t> =−</m:t>
                      </m:r>
                      <m:f>
                        <m:fPr>
                          <m:ctrlPr>
                            <a:rPr lang="en-US" sz="5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5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5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5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5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5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5653" y="2514600"/>
                <a:ext cx="4526367" cy="16535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67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Sample 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1724561"/>
            <a:ext cx="129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-2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0967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2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219200"/>
            <a:ext cx="822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 pitchFamily="34" charset="0"/>
                <a:cs typeface="Arial" pitchFamily="34" charset="0"/>
              </a:rPr>
              <a:t>Write the decimal as a mixed number in simplest form. </a:t>
            </a:r>
          </a:p>
          <a:p>
            <a:pPr algn="ctr"/>
            <a:endParaRPr lang="en-US" sz="6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000" dirty="0" smtClean="0">
                <a:latin typeface="Arial" pitchFamily="34" charset="0"/>
                <a:cs typeface="Arial" pitchFamily="34" charset="0"/>
              </a:rPr>
              <a:t>4.875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569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2640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noProof="0" dirty="0" smtClean="0">
                <a:solidFill>
                  <a:srgbClr val="000000"/>
                </a:solidFill>
              </a:rPr>
              <a:t>Extra 2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4600" y="1724561"/>
                <a:ext cx="4267200" cy="1833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 smtClean="0">
                    <a:latin typeface="Arial" pitchFamily="34" charset="0"/>
                    <a:cs typeface="Arial" pitchFamily="34" charset="0"/>
                  </a:rPr>
                  <a:t>  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0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8000" b="0" i="1" smtClean="0">
                            <a:latin typeface="Cambria Math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8000" b="0" i="1" smtClean="0">
                            <a:latin typeface="Cambria Math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8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724561"/>
                <a:ext cx="4267200" cy="1833322"/>
              </a:xfrm>
              <a:prstGeom prst="rect">
                <a:avLst/>
              </a:prstGeom>
              <a:blipFill rotWithShape="1">
                <a:blip r:embed="rId2"/>
                <a:stretch>
                  <a:fillRect t="-2326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0244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3146" y="1117937"/>
            <a:ext cx="444865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3</a:t>
            </a:r>
            <a:r>
              <a:rPr kumimoji="0" lang="en-US" sz="60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rd</a:t>
            </a: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</a:t>
            </a:r>
            <a:r>
              <a:rPr kumimoji="0" lang="en-US" sz="6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Cipherer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263135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rgbClr val="000000"/>
                </a:solidFill>
              </a:rPr>
              <a:t>3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-1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0" y="1344811"/>
                <a:ext cx="7620000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dirty="0" smtClean="0">
                    <a:latin typeface="Arial" pitchFamily="34" charset="0"/>
                    <a:cs typeface="Arial" pitchFamily="34" charset="0"/>
                  </a:rPr>
                  <a:t>Evaluate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5400" i="1" smtClean="0">
                                  <a:latin typeface="Cambria Math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n-US" sz="5400" b="0" i="1" smtClean="0">
                                  <a:latin typeface="Cambria Math"/>
                                  <a:cs typeface="Arial" pitchFamily="34" charset="0"/>
                                </a:rPr>
                                <m:t>25−2</m:t>
                              </m:r>
                            </m:e>
                          </m:d>
                        </m:e>
                        <m:sup>
                          <m:r>
                            <a:rPr lang="en-US" sz="5400" b="0" i="1" smtClean="0">
                              <a:latin typeface="Cambria Math"/>
                              <a:cs typeface="Arial" pitchFamily="34" charset="0"/>
                            </a:rPr>
                            <m:t>0</m:t>
                          </m:r>
                        </m:sup>
                      </m:sSup>
                      <m:r>
                        <a:rPr lang="en-US" sz="5400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÷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5400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5400" b="0" i="1" smtClean="0"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n-US" sz="5400" b="0" i="1" smtClean="0"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5400" b="0" i="1" baseline="30000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2</m:t>
                          </m:r>
                        </m:e>
                      </m:d>
                      <m:r>
                        <a:rPr lang="en-US" sz="5400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∙</m:t>
                      </m:r>
                      <m:r>
                        <a:rPr lang="en-US" sz="5400" b="0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3</m:t>
                      </m:r>
                    </m:oMath>
                  </m:oMathPara>
                </a14:m>
                <a:endParaRPr lang="en-US" sz="54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344811"/>
                <a:ext cx="7620000" cy="1846659"/>
              </a:xfrm>
              <a:prstGeom prst="rect">
                <a:avLst/>
              </a:prstGeom>
              <a:blipFill rotWithShape="1">
                <a:blip r:embed="rId2"/>
                <a:stretch>
                  <a:fillRect t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36112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772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3-1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1724561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0.168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4178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3-2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1219200"/>
                <a:ext cx="8382000" cy="3533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Between which two consecutive whole numbers on a number line does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5400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5400" b="0" i="1" smtClean="0">
                            <a:latin typeface="Cambria Math"/>
                            <a:cs typeface="Arial" pitchFamily="34" charset="0"/>
                          </a:rPr>
                          <m:t>2704</m:t>
                        </m:r>
                      </m:e>
                    </m:rad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 lie?</a:t>
                </a:r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219200"/>
                <a:ext cx="8382000" cy="3533018"/>
              </a:xfrm>
              <a:prstGeom prst="rect">
                <a:avLst/>
              </a:prstGeom>
              <a:blipFill rotWithShape="1">
                <a:blip r:embed="rId2"/>
                <a:stretch>
                  <a:fillRect l="-2545" t="-4828" r="-4727" b="-8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8398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0504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3-2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1724561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51 and 53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8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0" y="1298575"/>
            <a:ext cx="48895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1339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>
                <a:latin typeface="Arial" pitchFamily="34" charset="0"/>
                <a:cs typeface="Arial" pitchFamily="34" charset="0"/>
              </a:rPr>
              <a:t>If the length of a rectangular television screen is 20</a:t>
            </a:r>
          </a:p>
          <a:p>
            <a:pPr algn="just"/>
            <a:r>
              <a:rPr lang="en-US" sz="4800" dirty="0">
                <a:latin typeface="Arial" pitchFamily="34" charset="0"/>
                <a:cs typeface="Arial" pitchFamily="34" charset="0"/>
              </a:rPr>
              <a:t>inches and its height is 15 inches, what is the length</a:t>
            </a:r>
          </a:p>
          <a:p>
            <a:pPr algn="just"/>
            <a:r>
              <a:rPr lang="en-US" sz="4800" dirty="0">
                <a:latin typeface="Arial" pitchFamily="34" charset="0"/>
                <a:cs typeface="Arial" pitchFamily="34" charset="0"/>
              </a:rPr>
              <a:t>of its diagonal, in inches?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8341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8071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3-3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1828800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25 inches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5994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3-4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 pitchFamily="34" charset="0"/>
                <a:cs typeface="Arial" pitchFamily="34" charset="0"/>
              </a:rPr>
              <a:t>How many ways can 5 shirts be chosen from 15 shirts to take on a trip?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4450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1009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3-4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1724561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3003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7080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3-5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5341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ial" pitchFamily="34" charset="0"/>
                <a:cs typeface="Arial" pitchFamily="34" charset="0"/>
              </a:rPr>
              <a:t>Find 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nth 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term of 1, 4, 9, 16, 25...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2181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6546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3-5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7714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" pitchFamily="34" charset="0"/>
                <a:cs typeface="Arial" pitchFamily="34" charset="0"/>
              </a:rPr>
              <a:t>81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12173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759803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 pitchFamily="34" charset="0"/>
                <a:cs typeface="Arial" pitchFamily="34" charset="0"/>
              </a:rPr>
              <a:t>What number is 63% of 220?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52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7526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1575137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Simplify.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" y="3251537"/>
                <a:ext cx="89916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en-US" sz="60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6000" dirty="0" smtClean="0">
                    <a:latin typeface="Arial" pitchFamily="34" charset="0"/>
                    <a:cs typeface="Arial" pitchFamily="34" charset="0"/>
                  </a:rPr>
                  <a:t> (10 – 4)</a:t>
                </a:r>
                <a:r>
                  <a:rPr lang="en-US" sz="6000" baseline="30000" dirty="0" smtClean="0">
                    <a:latin typeface="Arial" pitchFamily="34" charset="0"/>
                    <a:cs typeface="Arial" pitchFamily="34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6000" dirty="0" smtClean="0">
                    <a:latin typeface="Arial" pitchFamily="34" charset="0"/>
                    <a:cs typeface="Arial" pitchFamily="34" charset="0"/>
                  </a:rPr>
                  <a:t> 6(10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en-US" sz="6000" dirty="0" smtClean="0">
                    <a:latin typeface="Arial" pitchFamily="34" charset="0"/>
                    <a:cs typeface="Arial" pitchFamily="34" charset="0"/>
                  </a:rPr>
                  <a:t> + 5) </a:t>
                </a:r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251537"/>
                <a:ext cx="8991600" cy="1015663"/>
              </a:xfrm>
              <a:prstGeom prst="rect">
                <a:avLst/>
              </a:prstGeom>
              <a:blipFill rotWithShape="1">
                <a:blip r:embed="rId3"/>
                <a:stretch>
                  <a:fillRect t="-17964" r="-4068" b="-39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28186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23520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3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1648361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138.6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4803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100" y="1270337"/>
            <a:ext cx="441980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4</a:t>
            </a:r>
            <a:r>
              <a:rPr kumimoji="0" lang="en-US" sz="60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th</a:t>
            </a: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</a:t>
            </a:r>
            <a:r>
              <a:rPr kumimoji="0" lang="en-US" sz="6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Cipherer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5929657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rgbClr val="000000"/>
                </a:solidFill>
              </a:rPr>
              <a:t>4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-1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0945" y="1711036"/>
                <a:ext cx="853440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Solve the equation</a:t>
                </a:r>
              </a:p>
              <a:p>
                <a:pPr algn="ctr"/>
                <a:endParaRPr lang="en-US" sz="5400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i="1" smtClean="0"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5400" i="1" smtClean="0">
                                  <a:latin typeface="Cambria Math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5400" b="0" i="1" smtClean="0">
                                  <a:latin typeface="Cambria Math"/>
                                  <a:cs typeface="Arial" pitchFamily="34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5400" b="0" i="1" smtClean="0">
                              <a:latin typeface="Cambria Math"/>
                              <a:cs typeface="Arial" pitchFamily="34" charset="0"/>
                            </a:rPr>
                            <m:t>−2</m:t>
                          </m:r>
                          <m:r>
                            <a:rPr lang="en-US" sz="5400" b="0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∙8</m:t>
                          </m:r>
                        </m:e>
                      </m:d>
                      <m:r>
                        <a:rPr lang="en-US" sz="5400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+</m:t>
                      </m:r>
                      <m:d>
                        <m:dPr>
                          <m:ctrlPr>
                            <a:rPr lang="en-US" sz="5400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6−</m:t>
                          </m:r>
                          <m:sSup>
                            <m:sSupPr>
                              <m:ctrlPr>
                                <a:rPr lang="en-US" sz="5400" b="0" i="1" smtClean="0"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5400" b="0" i="1" smtClean="0"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5400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5400" b="0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𝑏</m:t>
                      </m:r>
                    </m:oMath>
                  </m:oMathPara>
                </a14:m>
                <a:endParaRPr lang="en-US" sz="54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45" y="1711036"/>
                <a:ext cx="8534400" cy="2585323"/>
              </a:xfrm>
              <a:prstGeom prst="rect">
                <a:avLst/>
              </a:prstGeom>
              <a:blipFill rotWithShape="1">
                <a:blip r:embed="rId2"/>
                <a:stretch>
                  <a:fillRect t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9356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4311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4-1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1724561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i="1" dirty="0" smtClean="0">
                <a:latin typeface="Arial" pitchFamily="34" charset="0"/>
                <a:cs typeface="Arial" pitchFamily="34" charset="0"/>
              </a:rPr>
              <a:t>-11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=b</a:t>
            </a:r>
            <a:endParaRPr lang="en-US" sz="8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39408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4-2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30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itchFamily="34" charset="0"/>
                <a:cs typeface="Arial" pitchFamily="34" charset="0"/>
              </a:rPr>
              <a:t>One coin is randomly selected from a jar containing 20 pennies,</a:t>
            </a:r>
          </a:p>
          <a:p>
            <a:pPr algn="just"/>
            <a:r>
              <a:rPr lang="en-US" sz="4400" dirty="0">
                <a:latin typeface="Arial" pitchFamily="34" charset="0"/>
                <a:cs typeface="Arial" pitchFamily="34" charset="0"/>
              </a:rPr>
              <a:t>15 nickels, 3 dimes, and 12 quarters. Find the odds of each</a:t>
            </a:r>
          </a:p>
          <a:p>
            <a:pPr algn="just"/>
            <a:r>
              <a:rPr lang="en-US" sz="4400" dirty="0">
                <a:latin typeface="Arial" pitchFamily="34" charset="0"/>
                <a:cs typeface="Arial" pitchFamily="34" charset="0"/>
              </a:rPr>
              <a:t>outcome. Write in simplest form.</a:t>
            </a:r>
          </a:p>
        </p:txBody>
      </p:sp>
    </p:spTree>
    <p:extLst>
      <p:ext uri="{BB962C8B-B14F-4D97-AF65-F5344CB8AC3E}">
        <p14:creationId xmlns:p14="http://schemas.microsoft.com/office/powerpoint/2010/main" val="285980963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10063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rgbClr val="000000"/>
                </a:solidFill>
              </a:rPr>
              <a:t>4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-2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05200" y="1648361"/>
                <a:ext cx="1905000" cy="2405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8000" b="0" i="1" smtClean="0"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8000" b="0" i="1" smtClean="0">
                              <a:latin typeface="Cambria Math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8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648361"/>
                <a:ext cx="1905000" cy="24051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77098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8077"/>
            <a:ext cx="800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/>
              <a:t>Find 3 consecutive integers with the sum of 51.</a:t>
            </a:r>
            <a:br>
              <a:rPr lang="en-US" sz="5400" b="1" i="1" dirty="0"/>
            </a:b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613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95144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47547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4-3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8979" y="169527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16, 17, and 18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7601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4-4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" pitchFamily="34" charset="0"/>
                <a:cs typeface="Arial" pitchFamily="34" charset="0"/>
              </a:rPr>
              <a:t>What is the difference in the value of 2.4(</a:t>
            </a:r>
            <a:r>
              <a:rPr lang="en-US" sz="5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+ 4.2) when </a:t>
            </a:r>
            <a:r>
              <a:rPr lang="en-US" sz="5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= 5 and </a:t>
            </a:r>
            <a:r>
              <a:rPr lang="en-US" sz="5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= 4?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73675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79687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4-4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1724561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2.4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45026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4-5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8534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itchFamily="34" charset="0"/>
                <a:cs typeface="Arial" pitchFamily="34" charset="0"/>
              </a:rPr>
              <a:t>A machine can fill 24 boxes in one hour. At this rate, how many boxes can it fill in five minutes?</a:t>
            </a:r>
          </a:p>
        </p:txBody>
      </p:sp>
    </p:spTree>
    <p:extLst>
      <p:ext uri="{BB962C8B-B14F-4D97-AF65-F5344CB8AC3E}">
        <p14:creationId xmlns:p14="http://schemas.microsoft.com/office/powerpoint/2010/main" val="16956773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32270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4-5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828800"/>
            <a:ext cx="441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2 boxes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84520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4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ial" pitchFamily="34" charset="0"/>
                <a:cs typeface="Arial" pitchFamily="34" charset="0"/>
              </a:rPr>
              <a:t>Javier receives an employee discount of 20%. If he buys a $546 item at the store, what is his discount to the nearest dollar?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088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845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526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1-1 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4600" y="1724561"/>
                <a:ext cx="44196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1" smtClean="0">
                          <a:latin typeface="Cambria Math"/>
                          <a:cs typeface="Arial" pitchFamily="34" charset="0"/>
                        </a:rPr>
                        <m:t>61</m:t>
                      </m:r>
                      <m:r>
                        <a:rPr lang="en-US" sz="8000" b="0" i="1" smtClean="0">
                          <a:latin typeface="Cambria Math"/>
                          <a:cs typeface="Arial" pitchFamily="34" charset="0"/>
                        </a:rPr>
                        <m:t>𝑥</m:t>
                      </m:r>
                      <m:r>
                        <a:rPr lang="en-US" sz="8000" b="0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+66</m:t>
                      </m:r>
                    </m:oMath>
                  </m:oMathPara>
                </a14:m>
                <a:endParaRPr lang="en-US" sz="8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724561"/>
                <a:ext cx="4419600" cy="13234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04754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4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2233880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$109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201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1-2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542633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 pitchFamily="34" charset="0"/>
                <a:cs typeface="Arial" pitchFamily="34" charset="0"/>
              </a:rPr>
              <a:t>Lathan drove for 75 miles. The trip took him 3 hours. Find Lathan’s rate of speed.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815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668</Words>
  <Application>Microsoft Office PowerPoint</Application>
  <PresentationFormat>On-screen Show (4:3)</PresentationFormat>
  <Paragraphs>127</Paragraphs>
  <Slides>80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McBrayer</dc:creator>
  <cp:lastModifiedBy>Lisa</cp:lastModifiedBy>
  <cp:revision>110</cp:revision>
  <cp:lastPrinted>2013-10-25T13:01:35Z</cp:lastPrinted>
  <dcterms:created xsi:type="dcterms:W3CDTF">2006-08-16T00:00:00Z</dcterms:created>
  <dcterms:modified xsi:type="dcterms:W3CDTF">2014-10-30T13:01:41Z</dcterms:modified>
</cp:coreProperties>
</file>