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259" r:id="rId79"/>
    <p:sldId id="336" r:id="rId80"/>
    <p:sldId id="260" r:id="rId81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2477DD-102E-49DF-9436-2DA82DA1F7AB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CE8060-57CE-4B7D-96E2-3C3A67E44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0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3E8832-F1E6-41FE-ADD4-FA2DF8D34D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654858-4A3A-41FD-8FC7-78D1CE2319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C805B-479B-4B23-884A-BACF8A066F1E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5E73-58A0-468B-8482-743DF03BF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3BF2-85E5-46E5-BB2D-80C3A635FCE2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AE2E5-8E1A-44F0-9B19-684D5D4FD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2128-DD0F-491B-BE8F-5F2FA4DFFEAF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2BBE-3542-487E-8D71-B7ABF3EDA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902E-C9CF-46AB-8456-95B217FFFA88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13BD-7E61-4F27-BA51-CFDE09618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6F9D8-550A-4F2A-A65A-0A22BC864FF0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253E-07C6-47A5-B752-F9201162D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36F0-7E2B-48CA-B262-F9B59BB75A64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77CE-8B74-4E48-8D82-1A6B10998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13DE9-5697-4517-9D3C-129D50D38AB3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885E-EE0D-4A07-AFBE-F2C22A81B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2F3C-F5F1-487D-86ED-2A180B46AA33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705A6-1E2E-42EB-9DBA-5DA7DC839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51782-41AC-439C-8165-4D7B121001AD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C218-303F-499B-90C7-877222873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4FAF-C7E0-4545-92CB-991EDFFCC6F2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12B8-C92E-4F96-BB0A-E9CAE0D63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0542-D8D9-4839-838E-70A49621C3BF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D61D-CF7C-403E-9FA1-22DC1F46C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69B38D-0EE6-45E0-B0CC-137704278FD3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A170BC-FCD4-44DB-B9D6-B1B6E4251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55713"/>
            <a:ext cx="6096000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kern="0" dirty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  <a:t>7</a:t>
            </a:r>
            <a:r>
              <a:rPr lang="en-US" sz="8000" kern="0" baseline="30000" dirty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  <a:t>th</a:t>
            </a:r>
            <a:r>
              <a:rPr lang="en-US" sz="8000" kern="0" dirty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  <a:t> Grade </a:t>
            </a:r>
            <a:br>
              <a:rPr lang="en-US" sz="8000" kern="0" dirty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</a:br>
            <a:r>
              <a:rPr lang="en-US" sz="8000" kern="0" dirty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  <a:t>Ciphering</a:t>
            </a:r>
            <a:endParaRPr lang="en-US" sz="8000" kern="0" dirty="0">
              <a:solidFill>
                <a:sysClr val="windowText" lastClr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1-2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3810000" y="1724025"/>
            <a:ext cx="1752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7.5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1-3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0600" y="1371600"/>
            <a:ext cx="7010400" cy="4249753"/>
          </a:xfrm>
          <a:prstGeom prst="rect">
            <a:avLst/>
          </a:prstGeom>
          <a:blipFill rotWithShape="1">
            <a:blip r:embed="rId2"/>
            <a:stretch>
              <a:fillRect l="-435" t="-4304" r="-330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1-3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4038600" y="1724025"/>
            <a:ext cx="99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1-4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381000" y="1620838"/>
            <a:ext cx="83058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cs typeface="Arial" charset="0"/>
              </a:rPr>
              <a:t>The perimeter of a triangle is 4</a:t>
            </a:r>
            <a:r>
              <a:rPr lang="en-US" sz="5400" i="1">
                <a:cs typeface="Arial" charset="0"/>
              </a:rPr>
              <a:t>x</a:t>
            </a:r>
            <a:r>
              <a:rPr lang="en-US" sz="5400">
                <a:cs typeface="Arial" charset="0"/>
              </a:rPr>
              <a:t> + 3</a:t>
            </a:r>
            <a:r>
              <a:rPr lang="en-US" sz="5400" i="1">
                <a:cs typeface="Arial" charset="0"/>
              </a:rPr>
              <a:t>y</a:t>
            </a:r>
            <a:r>
              <a:rPr lang="en-US" sz="5400">
                <a:cs typeface="Arial" charset="0"/>
              </a:rPr>
              <a:t>. The legs of the triangle are 5</a:t>
            </a:r>
            <a:r>
              <a:rPr lang="en-US" sz="5400" i="1">
                <a:cs typeface="Arial" charset="0"/>
              </a:rPr>
              <a:t>x</a:t>
            </a:r>
            <a:r>
              <a:rPr lang="en-US" sz="5400">
                <a:cs typeface="Arial" charset="0"/>
              </a:rPr>
              <a:t> – 3</a:t>
            </a:r>
            <a:r>
              <a:rPr lang="en-US" sz="5400" i="1">
                <a:cs typeface="Arial" charset="0"/>
              </a:rPr>
              <a:t>y</a:t>
            </a:r>
            <a:r>
              <a:rPr lang="en-US" sz="5400">
                <a:cs typeface="Arial" charset="0"/>
              </a:rPr>
              <a:t> and </a:t>
            </a:r>
            <a:r>
              <a:rPr lang="en-US" sz="5400" i="1">
                <a:cs typeface="Arial" charset="0"/>
              </a:rPr>
              <a:t>x</a:t>
            </a:r>
            <a:r>
              <a:rPr lang="en-US" sz="5400">
                <a:cs typeface="Arial" charset="0"/>
              </a:rPr>
              <a:t> + 4</a:t>
            </a:r>
            <a:r>
              <a:rPr lang="en-US" sz="5400" i="1">
                <a:cs typeface="Arial" charset="0"/>
              </a:rPr>
              <a:t>y</a:t>
            </a:r>
            <a:r>
              <a:rPr lang="en-US" sz="5400">
                <a:cs typeface="Arial" charset="0"/>
              </a:rPr>
              <a:t>. Find the third side of the triangle.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1-4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09600" y="169545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dirty="0" smtClean="0">
                <a:cs typeface="Arial" charset="0"/>
              </a:rPr>
              <a:t>- 2</a:t>
            </a:r>
            <a:r>
              <a:rPr lang="en-US" sz="7200" i="1" dirty="0" smtClean="0">
                <a:cs typeface="Arial" charset="0"/>
              </a:rPr>
              <a:t>x</a:t>
            </a:r>
            <a:r>
              <a:rPr lang="en-US" sz="7200" dirty="0" smtClean="0">
                <a:cs typeface="Arial" charset="0"/>
              </a:rPr>
              <a:t> </a:t>
            </a:r>
            <a:r>
              <a:rPr lang="en-US" sz="7200" dirty="0">
                <a:cs typeface="Arial" charset="0"/>
              </a:rPr>
              <a:t>+</a:t>
            </a:r>
            <a:r>
              <a:rPr lang="en-US" sz="7200" dirty="0" smtClean="0">
                <a:cs typeface="Arial" charset="0"/>
              </a:rPr>
              <a:t> </a:t>
            </a:r>
            <a:r>
              <a:rPr lang="en-US" sz="7200" dirty="0">
                <a:cs typeface="Arial" charset="0"/>
              </a:rPr>
              <a:t>2</a:t>
            </a:r>
            <a:r>
              <a:rPr lang="en-US" sz="7200" i="1" dirty="0">
                <a:cs typeface="Arial" charset="0"/>
              </a:rPr>
              <a:t>y </a:t>
            </a:r>
            <a:endParaRPr lang="en-US" sz="7200" dirty="0"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1-5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457200" y="17272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cs typeface="Arial" charset="0"/>
              </a:rPr>
              <a:t>Simplify the expression:</a:t>
            </a: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381000" y="3276600"/>
            <a:ext cx="853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cs typeface="Arial" charset="0"/>
              </a:rPr>
              <a:t>7(3</a:t>
            </a:r>
            <a:r>
              <a:rPr lang="en-US" sz="5400" i="1">
                <a:cs typeface="Arial" charset="0"/>
              </a:rPr>
              <a:t>a</a:t>
            </a:r>
            <a:r>
              <a:rPr lang="en-US" sz="5400">
                <a:cs typeface="Arial" charset="0"/>
              </a:rPr>
              <a:t> – 2</a:t>
            </a:r>
            <a:r>
              <a:rPr lang="en-US" sz="5400" i="1">
                <a:cs typeface="Arial" charset="0"/>
              </a:rPr>
              <a:t>b</a:t>
            </a:r>
            <a:r>
              <a:rPr lang="en-US" sz="5400">
                <a:cs typeface="Arial" charset="0"/>
              </a:rPr>
              <a:t>) + 5</a:t>
            </a:r>
            <a:r>
              <a:rPr lang="en-US" sz="5400" i="1">
                <a:cs typeface="Arial" charset="0"/>
              </a:rPr>
              <a:t>b</a:t>
            </a:r>
            <a:r>
              <a:rPr lang="en-US" sz="5400">
                <a:cs typeface="Arial" charset="0"/>
              </a:rPr>
              <a:t> – 3(4</a:t>
            </a:r>
            <a:r>
              <a:rPr lang="en-US" sz="5400" i="1">
                <a:cs typeface="Arial" charset="0"/>
              </a:rPr>
              <a:t>a</a:t>
            </a:r>
            <a:r>
              <a:rPr lang="en-US" sz="5400">
                <a:cs typeface="Arial" charset="0"/>
              </a:rPr>
              <a:t> + 2)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000000"/>
                </a:solidFill>
              </a:rPr>
              <a:t>Sample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219200" y="1574800"/>
            <a:ext cx="662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Solve for </a:t>
            </a:r>
            <a:r>
              <a:rPr lang="en-US" sz="6000" i="1">
                <a:cs typeface="Arial" charset="0"/>
              </a:rPr>
              <a:t>x</a:t>
            </a:r>
            <a:r>
              <a:rPr lang="en-US" sz="6000">
                <a:cs typeface="Arial" charset="0"/>
              </a:rPr>
              <a:t>: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2057400" y="28956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cs typeface="Arial" charset="0"/>
              </a:rPr>
              <a:t>7</a:t>
            </a:r>
            <a:r>
              <a:rPr lang="en-US" sz="7200" i="1">
                <a:cs typeface="Arial" charset="0"/>
              </a:rPr>
              <a:t>x</a:t>
            </a:r>
            <a:r>
              <a:rPr lang="en-US" sz="7200">
                <a:cs typeface="Arial" charset="0"/>
              </a:rPr>
              <a:t> + 3 = -11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1-5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1981200" y="1724025"/>
            <a:ext cx="541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9</a:t>
            </a:r>
            <a:r>
              <a:rPr lang="en-US" sz="8000" i="1">
                <a:cs typeface="Arial" charset="0"/>
              </a:rPr>
              <a:t>a</a:t>
            </a:r>
            <a:r>
              <a:rPr lang="en-US" sz="8000">
                <a:cs typeface="Arial" charset="0"/>
              </a:rPr>
              <a:t> – 9</a:t>
            </a:r>
            <a:r>
              <a:rPr lang="en-US" sz="8000" i="1">
                <a:cs typeface="Arial" charset="0"/>
              </a:rPr>
              <a:t>b</a:t>
            </a:r>
            <a:r>
              <a:rPr lang="en-US" sz="8000">
                <a:cs typeface="Arial" charset="0"/>
              </a:rPr>
              <a:t> – 6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1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36866" name="TextBox 3"/>
          <p:cNvSpPr txBox="1">
            <a:spLocks noChangeArrowheads="1"/>
          </p:cNvSpPr>
          <p:nvPr/>
        </p:nvSpPr>
        <p:spPr bwMode="auto">
          <a:xfrm>
            <a:off x="533400" y="1219200"/>
            <a:ext cx="8153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Twenty more than half a number is at least 45. Find the least number that meets this condition.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3886200" y="1724025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50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3000"/>
            <a:ext cx="53340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lang="en-US" sz="3600" kern="0" dirty="0" smtClean="0">
                <a:solidFill>
                  <a:srgbClr val="000000"/>
                </a:solidFill>
              </a:rPr>
              <a:t>-1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Find the median of the following numbers:</a:t>
            </a:r>
          </a:p>
          <a:p>
            <a:endParaRPr lang="en-US" sz="4400">
              <a:cs typeface="Arial" charset="0"/>
            </a:endParaRPr>
          </a:p>
          <a:p>
            <a:r>
              <a:rPr lang="en-US" sz="4400">
                <a:cs typeface="Arial" charset="0"/>
              </a:rPr>
              <a:t>88, 79, 94, 90, 45, 71, 82, and 88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2-1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740150" y="1724025"/>
            <a:ext cx="1898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cs typeface="Arial" charset="0"/>
              </a:rPr>
              <a:t>85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2-2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86106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Evaluate the expression</a:t>
            </a:r>
          </a:p>
          <a:p>
            <a:pPr algn="ctr"/>
            <a:endParaRPr lang="en-US" sz="4800">
              <a:cs typeface="Arial" charset="0"/>
            </a:endParaRPr>
          </a:p>
          <a:p>
            <a:pPr algn="ctr"/>
            <a:r>
              <a:rPr lang="en-US" sz="4800">
                <a:cs typeface="Arial" charset="0"/>
              </a:rPr>
              <a:t> </a:t>
            </a:r>
            <a:r>
              <a:rPr lang="en-US" sz="6000" i="1">
                <a:cs typeface="Arial" charset="0"/>
              </a:rPr>
              <a:t>a</a:t>
            </a:r>
            <a:r>
              <a:rPr lang="en-US" sz="6000">
                <a:cs typeface="Arial" charset="0"/>
              </a:rPr>
              <a:t>²(3</a:t>
            </a:r>
            <a:r>
              <a:rPr lang="en-US" sz="6000" i="1">
                <a:cs typeface="Arial" charset="0"/>
              </a:rPr>
              <a:t>b</a:t>
            </a:r>
            <a:r>
              <a:rPr lang="en-US" sz="6000">
                <a:cs typeface="Arial" charset="0"/>
              </a:rPr>
              <a:t> + 5) ÷ </a:t>
            </a:r>
            <a:r>
              <a:rPr lang="en-US" sz="6000" i="1">
                <a:cs typeface="Arial" charset="0"/>
              </a:rPr>
              <a:t>c</a:t>
            </a:r>
            <a:r>
              <a:rPr lang="en-US" sz="6000">
                <a:cs typeface="Arial" charset="0"/>
              </a:rPr>
              <a:t> </a:t>
            </a:r>
          </a:p>
          <a:p>
            <a:pPr algn="ctr"/>
            <a:endParaRPr lang="en-US" sz="4800">
              <a:cs typeface="Arial" charset="0"/>
            </a:endParaRPr>
          </a:p>
          <a:p>
            <a:pPr algn="ctr"/>
            <a:r>
              <a:rPr lang="en-US" sz="6000">
                <a:cs typeface="Arial" charset="0"/>
              </a:rPr>
              <a:t>if </a:t>
            </a:r>
            <a:r>
              <a:rPr lang="en-US" sz="6000" i="1">
                <a:cs typeface="Arial" charset="0"/>
              </a:rPr>
              <a:t>a</a:t>
            </a:r>
            <a:r>
              <a:rPr lang="en-US" sz="6000">
                <a:cs typeface="Arial" charset="0"/>
              </a:rPr>
              <a:t> = 2, </a:t>
            </a:r>
            <a:r>
              <a:rPr lang="en-US" sz="6000" i="1">
                <a:cs typeface="Arial" charset="0"/>
              </a:rPr>
              <a:t>b</a:t>
            </a:r>
            <a:r>
              <a:rPr lang="en-US" sz="6000">
                <a:cs typeface="Arial" charset="0"/>
              </a:rPr>
              <a:t> = 6 and </a:t>
            </a:r>
            <a:r>
              <a:rPr lang="en-US" sz="6000" i="1">
                <a:cs typeface="Arial" charset="0"/>
              </a:rPr>
              <a:t>c</a:t>
            </a:r>
            <a:r>
              <a:rPr lang="en-US" sz="6000">
                <a:cs typeface="Arial" charset="0"/>
              </a:rPr>
              <a:t> = 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lang="en-US" sz="3600" kern="0" dirty="0" smtClean="0">
                <a:solidFill>
                  <a:srgbClr val="000000"/>
                </a:solidFill>
              </a:rPr>
              <a:t>-2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6082" name="TextBox 3"/>
          <p:cNvSpPr txBox="1">
            <a:spLocks noChangeArrowheads="1"/>
          </p:cNvSpPr>
          <p:nvPr/>
        </p:nvSpPr>
        <p:spPr bwMode="auto">
          <a:xfrm>
            <a:off x="3886200" y="1724025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23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228600" y="1143000"/>
            <a:ext cx="86868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cs typeface="Arial" charset="0"/>
              </a:rPr>
              <a:t>A homeowner whose house is assessed for $120,000 pays $1,800 in taxes. At the same rate, what is the tax on a house assessed at $135,000?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9154" name="TextBox 3"/>
          <p:cNvSpPr txBox="1">
            <a:spLocks noChangeArrowheads="1"/>
          </p:cNvSpPr>
          <p:nvPr/>
        </p:nvSpPr>
        <p:spPr bwMode="auto">
          <a:xfrm>
            <a:off x="2819400" y="1724025"/>
            <a:ext cx="3505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$2,025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50178" name="TextBox 4"/>
          <p:cNvSpPr txBox="1">
            <a:spLocks noChangeArrowheads="1"/>
          </p:cNvSpPr>
          <p:nvPr/>
        </p:nvSpPr>
        <p:spPr bwMode="auto">
          <a:xfrm>
            <a:off x="381000" y="1612900"/>
            <a:ext cx="8229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Caitlyn has practiced playing the piano 5 out of the last 8 days. What percent is this?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52226" name="TextBox 3"/>
          <p:cNvSpPr txBox="1">
            <a:spLocks noChangeArrowheads="1"/>
          </p:cNvSpPr>
          <p:nvPr/>
        </p:nvSpPr>
        <p:spPr bwMode="auto">
          <a:xfrm>
            <a:off x="2946400" y="1724025"/>
            <a:ext cx="3276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cs typeface="Arial" charset="0"/>
              </a:rPr>
              <a:t>62.5%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228600" y="1158875"/>
            <a:ext cx="8610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Write an equation in slope-intercept form for the line that passes through the points (-1,9) and (2,-6).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55298" name="TextBox 3"/>
          <p:cNvSpPr txBox="1">
            <a:spLocks noChangeArrowheads="1"/>
          </p:cNvSpPr>
          <p:nvPr/>
        </p:nvSpPr>
        <p:spPr bwMode="auto">
          <a:xfrm>
            <a:off x="2133600" y="1724025"/>
            <a:ext cx="5105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i="1">
                <a:cs typeface="Arial" charset="0"/>
              </a:rPr>
              <a:t>y</a:t>
            </a:r>
            <a:r>
              <a:rPr lang="en-US" sz="8000">
                <a:cs typeface="Arial" charset="0"/>
              </a:rPr>
              <a:t> = -5</a:t>
            </a:r>
            <a:r>
              <a:rPr lang="en-US" sz="8000" i="1">
                <a:cs typeface="Arial" charset="0"/>
              </a:rPr>
              <a:t>x</a:t>
            </a:r>
            <a:r>
              <a:rPr lang="en-US" sz="8000">
                <a:cs typeface="Arial" charset="0"/>
              </a:rPr>
              <a:t> + 4</a:t>
            </a:r>
            <a:endParaRPr lang="en-US" sz="8000" i="1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Sample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886200" y="1724025"/>
            <a:ext cx="1295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-2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2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56322" name="TextBox 3"/>
          <p:cNvSpPr txBox="1">
            <a:spLocks noChangeArrowheads="1"/>
          </p:cNvSpPr>
          <p:nvPr/>
        </p:nvSpPr>
        <p:spPr bwMode="auto">
          <a:xfrm>
            <a:off x="533400" y="1219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Write the decimal as a mixed number in simplest form. </a:t>
            </a:r>
          </a:p>
          <a:p>
            <a:pPr algn="ctr"/>
            <a:endParaRPr lang="en-US" sz="6000">
              <a:cs typeface="Arial" charset="0"/>
            </a:endParaRPr>
          </a:p>
          <a:p>
            <a:pPr algn="ctr"/>
            <a:r>
              <a:rPr lang="en-US" sz="6000">
                <a:cs typeface="Arial" charset="0"/>
              </a:rPr>
              <a:t>3.1650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2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4600" y="1724561"/>
            <a:ext cx="4267200" cy="1833322"/>
          </a:xfrm>
          <a:prstGeom prst="rect">
            <a:avLst/>
          </a:prstGeom>
          <a:blipFill rotWithShape="1">
            <a:blip r:embed="rId2"/>
            <a:stretch>
              <a:fillRect t="-1993" b="-1461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3625" y="1117600"/>
            <a:ext cx="4448175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3</a:t>
            </a:r>
            <a:r>
              <a:rPr lang="en-US" sz="6000" kern="0" baseline="30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rd</a:t>
            </a:r>
            <a:r>
              <a:rPr lang="en-US" sz="6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 </a:t>
            </a:r>
            <a:r>
              <a:rPr lang="en-US" sz="60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Cipherer</a:t>
            </a:r>
            <a:endParaRPr lang="en-US" kern="0" dirty="0">
              <a:solidFill>
                <a:sysClr val="windowText" lastClr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000000"/>
                </a:solidFill>
              </a:rPr>
              <a:t>3</a:t>
            </a:r>
            <a:r>
              <a:rPr lang="en-US" sz="3600" kern="0" dirty="0" smtClean="0">
                <a:solidFill>
                  <a:srgbClr val="000000"/>
                </a:solidFill>
              </a:rPr>
              <a:t>-1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1371600" y="1344613"/>
            <a:ext cx="670560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cs typeface="Arial" charset="0"/>
              </a:rPr>
              <a:t>Evaluate</a:t>
            </a:r>
          </a:p>
          <a:p>
            <a:pPr algn="ctr"/>
            <a:endParaRPr lang="en-US" sz="5400" dirty="0">
              <a:cs typeface="Arial" charset="0"/>
            </a:endParaRPr>
          </a:p>
          <a:p>
            <a:pPr algn="ctr"/>
            <a:r>
              <a:rPr lang="en-US" sz="6000" dirty="0">
                <a:cs typeface="Arial" charset="0"/>
              </a:rPr>
              <a:t>6³ + 5⁰ + (-4</a:t>
            </a:r>
            <a:r>
              <a:rPr lang="en-US" sz="6000" dirty="0" smtClean="0">
                <a:cs typeface="Arial" charset="0"/>
              </a:rPr>
              <a:t>) </a:t>
            </a:r>
            <a:r>
              <a:rPr lang="en-US" sz="6000" dirty="0">
                <a:cs typeface="Arial" charset="0"/>
              </a:rPr>
              <a:t>+ 3!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3-1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62466" name="TextBox 3"/>
          <p:cNvSpPr txBox="1">
            <a:spLocks noChangeArrowheads="1"/>
          </p:cNvSpPr>
          <p:nvPr/>
        </p:nvSpPr>
        <p:spPr bwMode="auto">
          <a:xfrm>
            <a:off x="3124200" y="1724025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dirty="0" smtClean="0">
                <a:cs typeface="Arial" charset="0"/>
              </a:rPr>
              <a:t>219</a:t>
            </a:r>
            <a:endParaRPr lang="en-US" sz="8000" dirty="0">
              <a:cs typeface="Arial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3-2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000" y="1219200"/>
            <a:ext cx="8382000" cy="3533018"/>
          </a:xfrm>
          <a:prstGeom prst="rect">
            <a:avLst/>
          </a:prstGeom>
          <a:blipFill rotWithShape="1">
            <a:blip r:embed="rId2"/>
            <a:stretch>
              <a:fillRect l="-2545" t="-4828" r="-4727" b="-879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3-2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65538" name="TextBox 3"/>
          <p:cNvSpPr txBox="1">
            <a:spLocks noChangeArrowheads="1"/>
          </p:cNvSpPr>
          <p:nvPr/>
        </p:nvSpPr>
        <p:spPr bwMode="auto">
          <a:xfrm>
            <a:off x="2209800" y="1724025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36 and 37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0" y="1298575"/>
            <a:ext cx="48895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66562" name="TextBox 3"/>
          <p:cNvSpPr txBox="1">
            <a:spLocks noChangeArrowheads="1"/>
          </p:cNvSpPr>
          <p:nvPr/>
        </p:nvSpPr>
        <p:spPr bwMode="auto">
          <a:xfrm>
            <a:off x="457200" y="1371600"/>
            <a:ext cx="84582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cs typeface="Arial" charset="0"/>
              </a:rPr>
              <a:t>A 12-foot ladder is leaning against a house. The base of the ladder is 5 feet from the house. How many feet does the ladder reach on the side of the house?</a:t>
            </a:r>
          </a:p>
          <a:p>
            <a:pPr algn="ctr"/>
            <a:endParaRPr lang="en-US" sz="5400">
              <a:cs typeface="Arial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610" name="TextBox 3"/>
              <p:cNvSpPr txBox="1">
                <a:spLocks noChangeArrowheads="1"/>
              </p:cNvSpPr>
              <p:nvPr/>
            </p:nvSpPr>
            <p:spPr bwMode="auto">
              <a:xfrm>
                <a:off x="2819400" y="1724025"/>
                <a:ext cx="3581400" cy="1468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8000" i="1" smtClean="0">
                              <a:latin typeface="Cambria Math"/>
                              <a:cs typeface="Arial" charset="0"/>
                            </a:rPr>
                          </m:ctrlPr>
                        </m:radPr>
                        <m:deg/>
                        <m:e>
                          <m:r>
                            <a:rPr lang="en-US" sz="8000" b="0" i="1" smtClean="0">
                              <a:latin typeface="Cambria Math"/>
                              <a:cs typeface="Arial" charset="0"/>
                            </a:rPr>
                            <m:t>119</m:t>
                          </m:r>
                        </m:e>
                      </m:rad>
                    </m:oMath>
                  </m:oMathPara>
                </a14:m>
                <a:endParaRPr lang="en-US" sz="8000" dirty="0">
                  <a:cs typeface="Arial" charset="0"/>
                </a:endParaRPr>
              </a:p>
            </p:txBody>
          </p:sp>
        </mc:Choice>
        <mc:Fallback>
          <p:sp>
            <p:nvSpPr>
              <p:cNvPr id="68610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0" y="1724025"/>
                <a:ext cx="3581400" cy="14684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69634" name="TextBox 3"/>
          <p:cNvSpPr txBox="1">
            <a:spLocks noChangeArrowheads="1"/>
          </p:cNvSpPr>
          <p:nvPr/>
        </p:nvSpPr>
        <p:spPr bwMode="auto">
          <a:xfrm>
            <a:off x="381000" y="1600200"/>
            <a:ext cx="8229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How many ways can 4 shirts be chosen from 10 shirts to take on a trip?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71682" name="TextBox 3"/>
          <p:cNvSpPr txBox="1">
            <a:spLocks noChangeArrowheads="1"/>
          </p:cNvSpPr>
          <p:nvPr/>
        </p:nvSpPr>
        <p:spPr bwMode="auto">
          <a:xfrm>
            <a:off x="3581400" y="1724025"/>
            <a:ext cx="2133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210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72706" name="TextBox 3"/>
          <p:cNvSpPr txBox="1">
            <a:spLocks noChangeArrowheads="1"/>
          </p:cNvSpPr>
          <p:nvPr/>
        </p:nvSpPr>
        <p:spPr bwMode="auto">
          <a:xfrm>
            <a:off x="0" y="14478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cs typeface="Arial" charset="0"/>
              </a:rPr>
              <a:t>Simplify</a:t>
            </a:r>
          </a:p>
          <a:p>
            <a:pPr algn="ctr"/>
            <a:endParaRPr lang="en-US" sz="4800">
              <a:cs typeface="Arial" charset="0"/>
            </a:endParaRPr>
          </a:p>
          <a:p>
            <a:pPr algn="ctr"/>
            <a:r>
              <a:rPr lang="en-US" sz="4200">
                <a:cs typeface="Arial" charset="0"/>
              </a:rPr>
              <a:t>3</a:t>
            </a:r>
            <a:r>
              <a:rPr lang="en-US" sz="4200" i="1">
                <a:cs typeface="Arial" charset="0"/>
              </a:rPr>
              <a:t>n</a:t>
            </a:r>
            <a:r>
              <a:rPr lang="en-US" sz="4200">
                <a:cs typeface="Arial" charset="0"/>
              </a:rPr>
              <a:t>²(</a:t>
            </a:r>
            <a:r>
              <a:rPr lang="en-US" sz="4200" i="1">
                <a:cs typeface="Arial" charset="0"/>
              </a:rPr>
              <a:t>n</a:t>
            </a:r>
            <a:r>
              <a:rPr lang="en-US" sz="4200">
                <a:cs typeface="Arial" charset="0"/>
              </a:rPr>
              <a:t> – 4) + 6</a:t>
            </a:r>
            <a:r>
              <a:rPr lang="en-US" sz="4200" i="1">
                <a:cs typeface="Arial" charset="0"/>
              </a:rPr>
              <a:t>n</a:t>
            </a:r>
            <a:r>
              <a:rPr lang="en-US" sz="4200">
                <a:cs typeface="Arial" charset="0"/>
              </a:rPr>
              <a:t>(3</a:t>
            </a:r>
            <a:r>
              <a:rPr lang="en-US" sz="4200" i="1">
                <a:cs typeface="Arial" charset="0"/>
              </a:rPr>
              <a:t>n</a:t>
            </a:r>
            <a:r>
              <a:rPr lang="en-US" sz="4200">
                <a:cs typeface="Arial" charset="0"/>
              </a:rPr>
              <a:t>² + </a:t>
            </a:r>
            <a:r>
              <a:rPr lang="en-US" sz="4200" i="1">
                <a:cs typeface="Arial" charset="0"/>
              </a:rPr>
              <a:t>n</a:t>
            </a:r>
            <a:r>
              <a:rPr lang="en-US" sz="4200">
                <a:cs typeface="Arial" charset="0"/>
              </a:rPr>
              <a:t> – 7) – 4(</a:t>
            </a:r>
            <a:r>
              <a:rPr lang="en-US" sz="4200" i="1">
                <a:cs typeface="Arial" charset="0"/>
              </a:rPr>
              <a:t>n</a:t>
            </a:r>
            <a:r>
              <a:rPr lang="en-US" sz="4200">
                <a:cs typeface="Arial" charset="0"/>
              </a:rPr>
              <a:t> – 7)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74754" name="TextBox 3"/>
          <p:cNvSpPr txBox="1">
            <a:spLocks noChangeArrowheads="1"/>
          </p:cNvSpPr>
          <p:nvPr/>
        </p:nvSpPr>
        <p:spPr bwMode="auto">
          <a:xfrm>
            <a:off x="152400" y="177165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cs typeface="Arial" charset="0"/>
              </a:rPr>
              <a:t>21</a:t>
            </a:r>
            <a:r>
              <a:rPr lang="en-US" sz="7200" i="1">
                <a:cs typeface="Arial" charset="0"/>
              </a:rPr>
              <a:t>n</a:t>
            </a:r>
            <a:r>
              <a:rPr lang="en-US" sz="7200">
                <a:cs typeface="Arial" charset="0"/>
              </a:rPr>
              <a:t>³ - 6</a:t>
            </a:r>
            <a:r>
              <a:rPr lang="en-US" sz="7200" i="1">
                <a:cs typeface="Arial" charset="0"/>
              </a:rPr>
              <a:t>n</a:t>
            </a:r>
            <a:r>
              <a:rPr lang="en-US" sz="7200">
                <a:cs typeface="Arial" charset="0"/>
              </a:rPr>
              <a:t>² - 46</a:t>
            </a:r>
            <a:r>
              <a:rPr lang="en-US" sz="7200" i="1">
                <a:cs typeface="Arial" charset="0"/>
              </a:rPr>
              <a:t>n</a:t>
            </a:r>
            <a:r>
              <a:rPr lang="en-US" sz="7200">
                <a:cs typeface="Arial" charset="0"/>
              </a:rPr>
              <a:t> + 28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3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75778" name="TextBox 3"/>
          <p:cNvSpPr txBox="1">
            <a:spLocks noChangeArrowheads="1"/>
          </p:cNvSpPr>
          <p:nvPr/>
        </p:nvSpPr>
        <p:spPr bwMode="auto">
          <a:xfrm>
            <a:off x="381000" y="1760538"/>
            <a:ext cx="8305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What number is 43% of 110?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1-1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048000" y="1574800"/>
            <a:ext cx="3124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cs typeface="Arial" charset="0"/>
              </a:rPr>
              <a:t>Simplify.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533400" y="32512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i="1">
                <a:cs typeface="Arial" charset="0"/>
              </a:rPr>
              <a:t>y</a:t>
            </a:r>
            <a:r>
              <a:rPr lang="en-US" sz="6000">
                <a:cs typeface="Arial" charset="0"/>
              </a:rPr>
              <a:t> + 12 – 16 • 6(14</a:t>
            </a:r>
            <a:r>
              <a:rPr lang="en-US" sz="6000" i="1">
                <a:cs typeface="Arial" charset="0"/>
              </a:rPr>
              <a:t>y</a:t>
            </a:r>
            <a:r>
              <a:rPr lang="en-US" sz="6000">
                <a:cs typeface="Arial" charset="0"/>
              </a:rPr>
              <a:t> + 1)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3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77826" name="TextBox 3"/>
          <p:cNvSpPr txBox="1">
            <a:spLocks noChangeArrowheads="1"/>
          </p:cNvSpPr>
          <p:nvPr/>
        </p:nvSpPr>
        <p:spPr bwMode="auto">
          <a:xfrm>
            <a:off x="3505200" y="1647825"/>
            <a:ext cx="2209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47.3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270000"/>
            <a:ext cx="441960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4</a:t>
            </a:r>
            <a:r>
              <a:rPr lang="en-US" sz="6000" kern="0" baseline="30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th</a:t>
            </a:r>
            <a:r>
              <a:rPr lang="en-US" sz="6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 </a:t>
            </a:r>
            <a:r>
              <a:rPr lang="en-US" sz="6000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Cipherer</a:t>
            </a:r>
            <a:endParaRPr lang="en-US" kern="0" dirty="0">
              <a:solidFill>
                <a:sysClr val="windowText" lastClr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lang="en-US" sz="3600" kern="0" dirty="0" smtClean="0">
                <a:solidFill>
                  <a:srgbClr val="000000"/>
                </a:solidFill>
              </a:rPr>
              <a:t>-1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79874" name="TextBox 3"/>
          <p:cNvSpPr txBox="1">
            <a:spLocks noChangeArrowheads="1"/>
          </p:cNvSpPr>
          <p:nvPr/>
        </p:nvSpPr>
        <p:spPr bwMode="auto">
          <a:xfrm>
            <a:off x="304800" y="1676400"/>
            <a:ext cx="8534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cs typeface="Arial" charset="0"/>
              </a:rPr>
              <a:t>Solve the equation</a:t>
            </a:r>
          </a:p>
          <a:p>
            <a:pPr algn="ctr"/>
            <a:endParaRPr lang="en-US" sz="5400">
              <a:cs typeface="Arial" charset="0"/>
            </a:endParaRPr>
          </a:p>
          <a:p>
            <a:pPr algn="ctr"/>
            <a:r>
              <a:rPr lang="en-US" sz="5400">
                <a:cs typeface="Arial" charset="0"/>
              </a:rPr>
              <a:t>(3³ - 3 •9) + (7 – 2²)</a:t>
            </a:r>
            <a:r>
              <a:rPr lang="en-US" sz="5400" i="1">
                <a:cs typeface="Arial" charset="0"/>
              </a:rPr>
              <a:t>b</a:t>
            </a:r>
            <a:r>
              <a:rPr lang="en-US" sz="5400">
                <a:cs typeface="Arial" charset="0"/>
              </a:rPr>
              <a:t> = 24</a:t>
            </a:r>
            <a:r>
              <a:rPr lang="en-US" sz="5400" i="1">
                <a:cs typeface="Arial" charset="0"/>
              </a:rPr>
              <a:t>b</a:t>
            </a:r>
            <a:endParaRPr lang="en-US" sz="5400">
              <a:cs typeface="Arial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4-1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81922" name="TextBox 3"/>
          <p:cNvSpPr txBox="1">
            <a:spLocks noChangeArrowheads="1"/>
          </p:cNvSpPr>
          <p:nvPr/>
        </p:nvSpPr>
        <p:spPr bwMode="auto">
          <a:xfrm>
            <a:off x="3276600" y="1724025"/>
            <a:ext cx="2667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i="1">
                <a:cs typeface="Arial" charset="0"/>
              </a:rPr>
              <a:t>b</a:t>
            </a:r>
            <a:r>
              <a:rPr lang="en-US" sz="8000">
                <a:cs typeface="Arial" charset="0"/>
              </a:rPr>
              <a:t> = 0</a:t>
            </a:r>
            <a:endParaRPr lang="en-US" sz="8000" i="1">
              <a:cs typeface="Arial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4-2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82946" name="TextBox 3"/>
          <p:cNvSpPr txBox="1">
            <a:spLocks noChangeArrowheads="1"/>
          </p:cNvSpPr>
          <p:nvPr/>
        </p:nvSpPr>
        <p:spPr bwMode="auto">
          <a:xfrm>
            <a:off x="381000" y="1371600"/>
            <a:ext cx="8305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cs typeface="Arial" charset="0"/>
              </a:rPr>
              <a:t>One pencil is randomly selected from a case containing 3 red, 4 green, 2 black, and 6 blue pencils. Find the reciprocal of the P(red or blue).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lang="en-US" sz="3600" kern="0" dirty="0" smtClean="0">
                <a:solidFill>
                  <a:srgbClr val="000000"/>
                </a:solidFill>
              </a:rPr>
              <a:t>-2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05200" y="1648361"/>
            <a:ext cx="1905000" cy="243021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86018" name="TextBox 3"/>
          <p:cNvSpPr txBox="1">
            <a:spLocks noChangeArrowheads="1"/>
          </p:cNvSpPr>
          <p:nvPr/>
        </p:nvSpPr>
        <p:spPr bwMode="auto">
          <a:xfrm>
            <a:off x="533400" y="1757363"/>
            <a:ext cx="8001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cs typeface="Arial" charset="0"/>
              </a:rPr>
              <a:t>Find three consecutive odd integers with a sum of 63.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88066" name="TextBox 3"/>
          <p:cNvSpPr txBox="1">
            <a:spLocks noChangeArrowheads="1"/>
          </p:cNvSpPr>
          <p:nvPr/>
        </p:nvSpPr>
        <p:spPr bwMode="auto">
          <a:xfrm>
            <a:off x="1498600" y="169545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cs typeface="Arial" charset="0"/>
              </a:rPr>
              <a:t>19, 21, and 23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89090" name="TextBox 3"/>
          <p:cNvSpPr txBox="1">
            <a:spLocks noChangeArrowheads="1"/>
          </p:cNvSpPr>
          <p:nvPr/>
        </p:nvSpPr>
        <p:spPr bwMode="auto">
          <a:xfrm>
            <a:off x="304800" y="1524000"/>
            <a:ext cx="8382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cs typeface="Arial" charset="0"/>
              </a:rPr>
              <a:t>What is the difference in the value of 2.1(</a:t>
            </a:r>
            <a:r>
              <a:rPr lang="en-US" sz="5400" i="1">
                <a:cs typeface="Arial" charset="0"/>
              </a:rPr>
              <a:t>x</a:t>
            </a:r>
            <a:r>
              <a:rPr lang="en-US" sz="5400">
                <a:cs typeface="Arial" charset="0"/>
              </a:rPr>
              <a:t> + 3.2) when </a:t>
            </a:r>
            <a:r>
              <a:rPr lang="en-US" sz="5400" i="1">
                <a:cs typeface="Arial" charset="0"/>
              </a:rPr>
              <a:t>x</a:t>
            </a:r>
            <a:r>
              <a:rPr lang="en-US" sz="5400">
                <a:cs typeface="Arial" charset="0"/>
              </a:rPr>
              <a:t> = 5 and </a:t>
            </a:r>
            <a:r>
              <a:rPr lang="en-US" sz="5400" i="1">
                <a:cs typeface="Arial" charset="0"/>
              </a:rPr>
              <a:t>x</a:t>
            </a:r>
            <a:r>
              <a:rPr lang="en-US" sz="5400">
                <a:cs typeface="Arial" charset="0"/>
              </a:rPr>
              <a:t> = 3?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91138" name="TextBox 3"/>
          <p:cNvSpPr txBox="1">
            <a:spLocks noChangeArrowheads="1"/>
          </p:cNvSpPr>
          <p:nvPr/>
        </p:nvSpPr>
        <p:spPr bwMode="auto">
          <a:xfrm>
            <a:off x="3429000" y="1724025"/>
            <a:ext cx="1905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4.2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92162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cs typeface="Arial" charset="0"/>
              </a:rPr>
              <a:t>Tommy is filling his 6000 gallon pool at a constant rate. After 4 hours, the pool contained 800 gallons. How many total hours will it take to completely fill the pool?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94210" name="TextBox 3"/>
          <p:cNvSpPr txBox="1">
            <a:spLocks noChangeArrowheads="1"/>
          </p:cNvSpPr>
          <p:nvPr/>
        </p:nvSpPr>
        <p:spPr bwMode="auto">
          <a:xfrm>
            <a:off x="2286000" y="18288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30 hours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4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95234" name="TextBox 3"/>
          <p:cNvSpPr txBox="1">
            <a:spLocks noChangeArrowheads="1"/>
          </p:cNvSpPr>
          <p:nvPr/>
        </p:nvSpPr>
        <p:spPr bwMode="auto">
          <a:xfrm>
            <a:off x="381000" y="1447800"/>
            <a:ext cx="8534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cs typeface="Arial" charset="0"/>
              </a:rPr>
              <a:t>Zach receives an employee discount of 13%. If he buys a $237 item at the store, what is his discount to the nearest dollar?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1-1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1447800" y="1600200"/>
            <a:ext cx="601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dirty="0">
                <a:cs typeface="Arial" charset="0"/>
              </a:rPr>
              <a:t>-1343</a:t>
            </a:r>
            <a:r>
              <a:rPr lang="en-US" sz="8000" i="1" dirty="0">
                <a:cs typeface="Arial" charset="0"/>
              </a:rPr>
              <a:t>y</a:t>
            </a:r>
            <a:r>
              <a:rPr lang="en-US" sz="8000" dirty="0">
                <a:cs typeface="Arial" charset="0"/>
              </a:rPr>
              <a:t> </a:t>
            </a:r>
            <a:r>
              <a:rPr lang="en-US" sz="8000" dirty="0" smtClean="0">
                <a:cs typeface="Arial" charset="0"/>
              </a:rPr>
              <a:t>– 84 </a:t>
            </a:r>
            <a:endParaRPr lang="en-US" sz="8000" dirty="0">
              <a:cs typeface="Arial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Extra 4 Answer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97282" name="TextBox 3"/>
          <p:cNvSpPr txBox="1">
            <a:spLocks noChangeArrowheads="1"/>
          </p:cNvSpPr>
          <p:nvPr/>
        </p:nvSpPr>
        <p:spPr bwMode="auto">
          <a:xfrm>
            <a:off x="3429000" y="1571625"/>
            <a:ext cx="228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cs typeface="Arial" charset="0"/>
              </a:rPr>
              <a:t>$31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1-2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33400" y="1543050"/>
            <a:ext cx="7924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cs typeface="Arial" charset="0"/>
              </a:rPr>
              <a:t>Manuel rode his bike for 15 miles. The trip took him 2 hours. Find Manuel’s rate of speed.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625</Words>
  <Application>Microsoft Office PowerPoint</Application>
  <PresentationFormat>On-screen Show (4:3)</PresentationFormat>
  <Paragraphs>122</Paragraphs>
  <Slides>80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McBrayer</dc:creator>
  <cp:lastModifiedBy>Kristy Blackburn</cp:lastModifiedBy>
  <cp:revision>87</cp:revision>
  <cp:lastPrinted>2013-10-25T13:01:35Z</cp:lastPrinted>
  <dcterms:created xsi:type="dcterms:W3CDTF">2006-08-16T00:00:00Z</dcterms:created>
  <dcterms:modified xsi:type="dcterms:W3CDTF">2013-10-30T15:09:35Z</dcterms:modified>
</cp:coreProperties>
</file>