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259" r:id="rId79"/>
    <p:sldId id="336" r:id="rId80"/>
    <p:sldId id="260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58B2-73BF-4144-B35B-80956402B2B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2527-0F78-4E7D-8367-07F861A5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527-0F78-4E7D-8367-07F861A51B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kern="0" dirty="0" smtClean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6</a:t>
            </a:r>
            <a:r>
              <a:rPr kumimoji="0" lang="en-US" sz="7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th</a:t>
            </a: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Grade </a:t>
            </a:r>
            <a:b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Ciphering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0002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9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77204"/>
              </p:ext>
            </p:extLst>
          </p:nvPr>
        </p:nvGraphicFramePr>
        <p:xfrm>
          <a:off x="3672840" y="1295400"/>
          <a:ext cx="202692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0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6868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600" dirty="0" smtClean="0">
                <a:ea typeface="Calibri"/>
                <a:cs typeface="Times New Roman"/>
              </a:rPr>
              <a:t>A jar contains six marbles: one red, one yellow, one orange, one </a:t>
            </a:r>
            <a:r>
              <a:rPr lang="en-US" sz="4600" dirty="0">
                <a:ea typeface="Calibri"/>
                <a:cs typeface="Times New Roman"/>
              </a:rPr>
              <a:t>g</a:t>
            </a:r>
            <a:r>
              <a:rPr lang="en-US" sz="4600" dirty="0" smtClean="0">
                <a:ea typeface="Calibri"/>
                <a:cs typeface="Times New Roman"/>
              </a:rPr>
              <a:t>reen, one blue, and one purple. If one marble is drawn from the jar at random, what is the probability that it is yellow, green, or purple? Express your answer as a percent.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520031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20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52950"/>
              </p:ext>
            </p:extLst>
          </p:nvPr>
        </p:nvGraphicFramePr>
        <p:xfrm>
          <a:off x="2388870" y="1143000"/>
          <a:ext cx="4594860" cy="2608104"/>
        </p:xfrm>
        <a:graphic>
          <a:graphicData uri="http://schemas.openxmlformats.org/drawingml/2006/table">
            <a:tbl>
              <a:tblPr firstRow="1" firstCol="1" bandRow="1"/>
              <a:tblGrid>
                <a:gridCol w="4594860"/>
              </a:tblGrid>
              <a:tr h="2608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50 %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03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1295400"/>
                <a:ext cx="7620000" cy="4902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6000" dirty="0" smtClean="0">
                    <a:ea typeface="Calibri"/>
                    <a:cs typeface="Times New Roman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cs typeface="Times New Roman"/>
                          </a:rPr>
                          <m:t>32</m:t>
                        </m:r>
                      </m:den>
                    </m:f>
                    <m:r>
                      <a:rPr lang="en-US" sz="6000" b="0" i="1" smtClean="0"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6000" dirty="0" smtClean="0">
                    <a:ea typeface="Calibri"/>
                    <a:cs typeface="Times New Roman"/>
                  </a:rPr>
                  <a:t>written as a decimal?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6000" dirty="0">
                  <a:ea typeface="Calibri"/>
                  <a:cs typeface="Times New Roman"/>
                </a:endParaRPr>
              </a:p>
              <a:p>
                <a:endParaRPr lang="en-US" sz="6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295400"/>
                <a:ext cx="7620000" cy="4902689"/>
              </a:xfrm>
              <a:prstGeom prst="rect">
                <a:avLst/>
              </a:prstGeom>
              <a:blipFill rotWithShape="1">
                <a:blip r:embed="rId2"/>
                <a:stretch>
                  <a:fillRect l="-4800" r="-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29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09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44762"/>
              </p:ext>
            </p:extLst>
          </p:nvPr>
        </p:nvGraphicFramePr>
        <p:xfrm>
          <a:off x="2846070" y="1066800"/>
          <a:ext cx="3680460" cy="2664174"/>
        </p:xfrm>
        <a:graphic>
          <a:graphicData uri="http://schemas.openxmlformats.org/drawingml/2006/table">
            <a:tbl>
              <a:tblPr firstRow="1" firstCol="1" bandRow="1"/>
              <a:tblGrid>
                <a:gridCol w="3680460"/>
              </a:tblGrid>
              <a:tr h="2664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0.25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03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8288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ea typeface="Calibri"/>
                <a:cs typeface="Times New Roman"/>
              </a:rPr>
              <a:t>How many different ways can the letters in the word </a:t>
            </a:r>
            <a:r>
              <a:rPr lang="en-US" sz="6000" b="1" dirty="0" smtClean="0">
                <a:ea typeface="Calibri"/>
                <a:cs typeface="Times New Roman"/>
              </a:rPr>
              <a:t>MATH</a:t>
            </a:r>
            <a:r>
              <a:rPr lang="en-US" sz="6000" dirty="0" smtClean="0">
                <a:ea typeface="Calibri"/>
                <a:cs typeface="Times New Roman"/>
              </a:rPr>
              <a:t> be arranged?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099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57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1290637"/>
            <a:ext cx="34623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2438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 + 2 – 8 ÷ 4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9237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6326319"/>
                  </p:ext>
                </p:extLst>
              </p:nvPr>
            </p:nvGraphicFramePr>
            <p:xfrm>
              <a:off x="1447800" y="1981200"/>
              <a:ext cx="6248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248400"/>
                  </a:tblGrid>
                  <a:tr h="21336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7200" b="0" i="1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US" sz="7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6326319"/>
                  </p:ext>
                </p:extLst>
              </p:nvPr>
            </p:nvGraphicFramePr>
            <p:xfrm>
              <a:off x="1447800" y="1981200"/>
              <a:ext cx="6248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248400"/>
                  </a:tblGrid>
                  <a:tr h="2133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35781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9600" y="1371600"/>
                <a:ext cx="7162800" cy="2529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ea typeface="Calibri"/>
                    <a:cs typeface="Times New Roman"/>
                  </a:rPr>
                  <a:t>Solve for x:</a:t>
                </a:r>
              </a:p>
              <a:p>
                <a:endParaRPr lang="en-US" sz="4000" dirty="0">
                  <a:cs typeface="Times New Roman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7162800" cy="2529026"/>
              </a:xfrm>
              <a:prstGeom prst="rect">
                <a:avLst/>
              </a:prstGeom>
              <a:blipFill rotWithShape="1">
                <a:blip r:embed="rId2"/>
                <a:stretch>
                  <a:fillRect l="-2979" t="-4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0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692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61705"/>
                  </p:ext>
                </p:extLst>
              </p:nvPr>
            </p:nvGraphicFramePr>
            <p:xfrm>
              <a:off x="1143000" y="1828800"/>
              <a:ext cx="7010400" cy="316090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010400"/>
                  </a:tblGrid>
                  <a:tr h="2209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96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96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96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9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61705"/>
                  </p:ext>
                </p:extLst>
              </p:nvPr>
            </p:nvGraphicFramePr>
            <p:xfrm>
              <a:off x="1143000" y="1828800"/>
              <a:ext cx="7010400" cy="316090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010400"/>
                  </a:tblGrid>
                  <a:tr h="3160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9274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33663"/>
            <a:ext cx="53340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42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a typeface="Calibri"/>
                <a:cs typeface="Times New Roman"/>
              </a:rPr>
              <a:t>Wes saves a quarter a day.  How many dollars can he save in 8 weeks?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2146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361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4097" y="1524000"/>
            <a:ext cx="40244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cs typeface="Times New Roman"/>
              </a:rPr>
              <a:t>$14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82476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708002"/>
              </p:ext>
            </p:extLst>
          </p:nvPr>
        </p:nvGraphicFramePr>
        <p:xfrm>
          <a:off x="762000" y="1295400"/>
          <a:ext cx="754380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543800"/>
              </a:tblGrid>
              <a:tr h="3886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a class of 30 students, 12 are girls.  What is the ratio of boys to the total number of students in the class? Express as a fraction in simplest form.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976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9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85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810879"/>
                  </p:ext>
                </p:extLst>
              </p:nvPr>
            </p:nvGraphicFramePr>
            <p:xfrm>
              <a:off x="838200" y="1828799"/>
              <a:ext cx="7467600" cy="237051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9906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72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72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72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7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810879"/>
                  </p:ext>
                </p:extLst>
              </p:nvPr>
            </p:nvGraphicFramePr>
            <p:xfrm>
              <a:off x="838200" y="1828799"/>
              <a:ext cx="7467600" cy="237051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23705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16286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86695"/>
              </p:ext>
            </p:extLst>
          </p:nvPr>
        </p:nvGraphicFramePr>
        <p:xfrm>
          <a:off x="1219200" y="1143000"/>
          <a:ext cx="6781800" cy="5105399"/>
        </p:xfrm>
        <a:graphic>
          <a:graphicData uri="http://schemas.openxmlformats.org/drawingml/2006/table">
            <a:tbl>
              <a:tblPr firstRow="1" firstCol="1" bandRow="1"/>
              <a:tblGrid>
                <a:gridCol w="6781800"/>
              </a:tblGrid>
              <a:tr h="5105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÷ 0.008 =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Express your answer as a decimal.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442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318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9739"/>
              </p:ext>
            </p:extLst>
          </p:nvPr>
        </p:nvGraphicFramePr>
        <p:xfrm>
          <a:off x="800100" y="2438400"/>
          <a:ext cx="777240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7772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373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518131"/>
                  </p:ext>
                </p:extLst>
              </p:nvPr>
            </p:nvGraphicFramePr>
            <p:xfrm>
              <a:off x="228600" y="1143000"/>
              <a:ext cx="8191500" cy="5029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191500"/>
                  </a:tblGrid>
                  <a:tr h="5029200">
                    <a:tc>
                      <a:txBody>
                        <a:bodyPr/>
                        <a:lstStyle/>
                        <a:p>
                          <a:r>
                            <a:rPr lang="en-US" sz="6000" dirty="0" smtClean="0"/>
                            <a:t>If  </a:t>
                          </a:r>
                          <a:r>
                            <a:rPr lang="en-US" sz="6000" i="1" dirty="0" smtClean="0"/>
                            <a:t>a</a:t>
                          </a:r>
                          <a:r>
                            <a:rPr lang="en-US" sz="6000" dirty="0" smtClean="0"/>
                            <a:t> </a:t>
                          </a:r>
                          <a:r>
                            <a:rPr lang="en-US" sz="6000" dirty="0" smtClean="0">
                              <a:sym typeface="Wingdings"/>
                            </a:rPr>
                            <a:t> b </a:t>
                          </a:r>
                          <a14:m>
                            <m:oMath xmlns:m="http://schemas.openxmlformats.org/officeDocument/2006/math">
                              <m:r>
                                <a:rPr lang="en-US" sz="600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=</m:t>
                              </m:r>
                              <m:r>
                                <a:rPr lang="en-US" sz="60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9</m:t>
                              </m:r>
                              <m:r>
                                <a:rPr lang="en-US" sz="60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𝑏</m:t>
                              </m:r>
                              <m:r>
                                <a:rPr lang="en-US" sz="60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 −5</m:t>
                              </m:r>
                              <m:r>
                                <a:rPr lang="en-US" sz="60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𝑎</m:t>
                              </m:r>
                              <m:r>
                                <a:rPr lang="en-US" sz="60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 , </m:t>
                              </m:r>
                            </m:oMath>
                          </a14:m>
                          <a:endParaRPr lang="en-US" sz="6000" b="0" i="1" dirty="0" smtClean="0">
                            <a:latin typeface="Cambria Math"/>
                            <a:ea typeface="Cambria Math"/>
                            <a:sym typeface="Wingdings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6000" b="0" i="0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find</m:t>
                              </m:r>
                              <m:r>
                                <a:rPr lang="en-US" sz="6000" b="0" i="0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6000" dirty="0" smtClean="0"/>
                            <a:t> 5 </a:t>
                          </a:r>
                          <a:r>
                            <a:rPr lang="en-US" sz="6000" dirty="0" smtClean="0">
                              <a:sym typeface="Wingdings"/>
                            </a:rPr>
                            <a:t> 2.</a:t>
                          </a:r>
                          <a:endParaRPr lang="en-US" sz="6000" dirty="0"/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6000" i="0" baseline="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6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518131"/>
                  </p:ext>
                </p:extLst>
              </p:nvPr>
            </p:nvGraphicFramePr>
            <p:xfrm>
              <a:off x="228600" y="1143000"/>
              <a:ext cx="8191500" cy="5029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191500"/>
                  </a:tblGrid>
                  <a:tr h="5029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4" t="-5091" r="-7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8006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244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03855"/>
              </p:ext>
            </p:extLst>
          </p:nvPr>
        </p:nvGraphicFramePr>
        <p:xfrm>
          <a:off x="3505200" y="1600200"/>
          <a:ext cx="2286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</a:tblGrid>
              <a:tr h="213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-7 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859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48133"/>
              </p:ext>
            </p:extLst>
          </p:nvPr>
        </p:nvGraphicFramePr>
        <p:xfrm>
          <a:off x="838200" y="1219200"/>
          <a:ext cx="7696200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7696200"/>
              </a:tblGrid>
              <a:tr h="5105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is the next number in the sequence ?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2, 5, 6, 9, ____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752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00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21100"/>
              </p:ext>
            </p:extLst>
          </p:nvPr>
        </p:nvGraphicFramePr>
        <p:xfrm>
          <a:off x="3581400" y="1600200"/>
          <a:ext cx="202692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7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7162" y="1643062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4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13096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924458"/>
                  </p:ext>
                </p:extLst>
              </p:nvPr>
            </p:nvGraphicFramePr>
            <p:xfrm>
              <a:off x="685800" y="1295400"/>
              <a:ext cx="77724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772400"/>
                  </a:tblGrid>
                  <a:tr h="4953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6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Calibri"/>
                              <a:cs typeface="Times New Roman"/>
                            </a:rPr>
                            <a:t>Reduce to lowest terms: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  <m:t>529</m:t>
                                    </m:r>
                                  </m:num>
                                  <m:den>
                                    <m: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  <m:t>575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6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924458"/>
                  </p:ext>
                </p:extLst>
              </p:nvPr>
            </p:nvGraphicFramePr>
            <p:xfrm>
              <a:off x="685800" y="1295400"/>
              <a:ext cx="77724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772400"/>
                  </a:tblGrid>
                  <a:tr h="4953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320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8056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264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noProof="0" dirty="0" smtClean="0">
                <a:solidFill>
                  <a:srgbClr val="000000"/>
                </a:solidFill>
              </a:rPr>
              <a:t>Extra 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397034"/>
                  </p:ext>
                </p:extLst>
              </p:nvPr>
            </p:nvGraphicFramePr>
            <p:xfrm>
              <a:off x="3672840" y="1371600"/>
              <a:ext cx="2026920" cy="28973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8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8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en-US" sz="88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397034"/>
                  </p:ext>
                </p:extLst>
              </p:nvPr>
            </p:nvGraphicFramePr>
            <p:xfrm>
              <a:off x="3672840" y="1371600"/>
              <a:ext cx="2026920" cy="28973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8973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 b="-2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140244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673" y="2921169"/>
            <a:ext cx="44486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rd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26313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3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12845"/>
              </p:ext>
            </p:extLst>
          </p:nvPr>
        </p:nvGraphicFramePr>
        <p:xfrm>
          <a:off x="990600" y="1219200"/>
          <a:ext cx="7010400" cy="5029199"/>
        </p:xfrm>
        <a:graphic>
          <a:graphicData uri="http://schemas.openxmlformats.org/drawingml/2006/table">
            <a:tbl>
              <a:tblPr firstRow="1" firstCol="1" bandRow="1"/>
              <a:tblGrid>
                <a:gridCol w="7010400"/>
              </a:tblGrid>
              <a:tr h="502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13y</a:t>
                      </a: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+ 9 = 100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Solve for y.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611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7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0445510"/>
                  </p:ext>
                </p:extLst>
              </p:nvPr>
            </p:nvGraphicFramePr>
            <p:xfrm>
              <a:off x="3429000" y="1219200"/>
              <a:ext cx="2026920" cy="15422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8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0445510"/>
                  </p:ext>
                </p:extLst>
              </p:nvPr>
            </p:nvGraphicFramePr>
            <p:xfrm>
              <a:off x="3429000" y="1219200"/>
              <a:ext cx="2026920" cy="15422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1542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6417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6506741"/>
                  </p:ext>
                </p:extLst>
              </p:nvPr>
            </p:nvGraphicFramePr>
            <p:xfrm>
              <a:off x="762000" y="1219200"/>
              <a:ext cx="7620000" cy="52577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2577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7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7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7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US" sz="7200" dirty="0" smtClean="0">
                            <a:effectLst/>
                            <a:latin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6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Express your answer as a fraction in simplest form.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6506741"/>
                  </p:ext>
                </p:extLst>
              </p:nvPr>
            </p:nvGraphicFramePr>
            <p:xfrm>
              <a:off x="762000" y="1219200"/>
              <a:ext cx="7620000" cy="52577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2577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b="-16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2839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050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5700142"/>
                  </p:ext>
                </p:extLst>
              </p:nvPr>
            </p:nvGraphicFramePr>
            <p:xfrm>
              <a:off x="1905000" y="1295400"/>
              <a:ext cx="5257800" cy="219068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2578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88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88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33</m:t>
                                  </m:r>
                                </m:num>
                                <m:den>
                                  <m:r>
                                    <a:rPr lang="en-US" sz="88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8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or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88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88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US" sz="88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5700142"/>
                  </p:ext>
                </p:extLst>
              </p:nvPr>
            </p:nvGraphicFramePr>
            <p:xfrm>
              <a:off x="1905000" y="1295400"/>
              <a:ext cx="5257800" cy="219068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257800"/>
                  </a:tblGrid>
                  <a:tr h="21906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6" t="-279" b="-181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0108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2633663"/>
            <a:ext cx="48895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1339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63658"/>
              </p:ext>
            </p:extLst>
          </p:nvPr>
        </p:nvGraphicFramePr>
        <p:xfrm>
          <a:off x="1219200" y="1295400"/>
          <a:ext cx="6781800" cy="5181600"/>
        </p:xfrm>
        <a:graphic>
          <a:graphicData uri="http://schemas.openxmlformats.org/drawingml/2006/table">
            <a:tbl>
              <a:tblPr firstRow="1" firstCol="1" bandRow="1"/>
              <a:tblGrid>
                <a:gridCol w="6781800"/>
              </a:tblGrid>
              <a:tr h="5181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rectangle’s length</a:t>
                      </a: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is 14cm and its perimeter is 46 cm.  What is its area?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8341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8071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4444729"/>
                  </p:ext>
                </p:extLst>
              </p:nvPr>
            </p:nvGraphicFramePr>
            <p:xfrm>
              <a:off x="1905000" y="2362200"/>
              <a:ext cx="617220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172200"/>
                  </a:tblGrid>
                  <a:tr h="12954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126 </m:t>
                                </m:r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𝑜𝑟</m:t>
                                </m:r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126 </m:t>
                                </m:r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𝑐𝑚</m:t>
                                </m:r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US" sz="6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4444729"/>
                  </p:ext>
                </p:extLst>
              </p:nvPr>
            </p:nvGraphicFramePr>
            <p:xfrm>
              <a:off x="1905000" y="2362200"/>
              <a:ext cx="617220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172200"/>
                  </a:tblGrid>
                  <a:tr h="1295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9" t="-47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33599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31097"/>
              </p:ext>
            </p:extLst>
          </p:nvPr>
        </p:nvGraphicFramePr>
        <p:xfrm>
          <a:off x="685800" y="1143000"/>
          <a:ext cx="74676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525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of 240 shoppers were out of money.  How many people</a:t>
                      </a:r>
                      <a:r>
                        <a:rPr lang="en-US" sz="4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still had money?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4450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009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544729"/>
              </p:ext>
            </p:extLst>
          </p:nvPr>
        </p:nvGraphicFramePr>
        <p:xfrm>
          <a:off x="2895600" y="1295400"/>
          <a:ext cx="3223260" cy="1140174"/>
        </p:xfrm>
        <a:graphic>
          <a:graphicData uri="http://schemas.openxmlformats.org/drawingml/2006/table">
            <a:tbl>
              <a:tblPr firstRow="1" firstCol="1" bandRow="1"/>
              <a:tblGrid>
                <a:gridCol w="3223260"/>
              </a:tblGrid>
              <a:tr h="1140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7080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1416062"/>
                  </p:ext>
                </p:extLst>
              </p:nvPr>
            </p:nvGraphicFramePr>
            <p:xfrm>
              <a:off x="762000" y="1371600"/>
              <a:ext cx="75438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543800"/>
                  </a:tblGrid>
                  <a:tr h="495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Evaluate. Write your</a:t>
                          </a:r>
                          <a:r>
                            <a:rPr lang="en-US" sz="54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answer as a fraction in simplest form.</a:t>
                          </a:r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9</m:t>
                                    </m:r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!8!</m:t>
                                    </m:r>
                                  </m:num>
                                  <m:den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6</m:t>
                                    </m:r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!7!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1416062"/>
                  </p:ext>
                </p:extLst>
              </p:nvPr>
            </p:nvGraphicFramePr>
            <p:xfrm>
              <a:off x="762000" y="1371600"/>
              <a:ext cx="75438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543800"/>
                  </a:tblGrid>
                  <a:tr h="4953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9218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546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1324165"/>
                  </p:ext>
                </p:extLst>
              </p:nvPr>
            </p:nvGraphicFramePr>
            <p:xfrm>
              <a:off x="2590800" y="1295400"/>
              <a:ext cx="3733800" cy="140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7338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0" i="1" dirty="0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4</m:t>
                                </m:r>
                                <m:r>
                                  <a:rPr lang="en-US" sz="8000" b="0" i="1" dirty="0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,032</m:t>
                                </m:r>
                              </m:oMath>
                            </m:oMathPara>
                          </a14:m>
                          <a:endParaRPr lang="en-US" sz="8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1324165"/>
                  </p:ext>
                </p:extLst>
              </p:nvPr>
            </p:nvGraphicFramePr>
            <p:xfrm>
              <a:off x="2590800" y="1295400"/>
              <a:ext cx="3733800" cy="140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733800"/>
                  </a:tblGrid>
                  <a:tr h="1402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3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641217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71924"/>
              </p:ext>
            </p:extLst>
          </p:nvPr>
        </p:nvGraphicFramePr>
        <p:xfrm>
          <a:off x="762000" y="1371600"/>
          <a:ext cx="74676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480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Find the </a:t>
                      </a: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GCF of</a:t>
                      </a:r>
                      <a:r>
                        <a:rPr lang="en-US" sz="8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75,93, and 333. 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990600"/>
                <a:ext cx="73914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4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0" smtClean="0">
                          <a:latin typeface="Cambria Math"/>
                          <a:ea typeface="Cambria Math"/>
                        </a:rPr>
                        <m:t>60 %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  <a:ea typeface="Cambria Math"/>
                        </a:rPr>
                        <m:t>of</m:t>
                      </m:r>
                      <m:r>
                        <a:rPr lang="en-US" sz="48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  <a:ea typeface="Cambria Math"/>
                        </a:rPr>
                        <m:t>what</m:t>
                      </m:r>
                      <m:r>
                        <a:rPr lang="en-US" sz="48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  <a:ea typeface="Cambria Math"/>
                        </a:rPr>
                        <m:t>number</m:t>
                      </m:r>
                      <m:r>
                        <a:rPr lang="en-US" sz="48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  <a:ea typeface="Cambria Math"/>
                        </a:rPr>
                        <m:t>is</m:t>
                      </m:r>
                      <m:r>
                        <a:rPr lang="en-US" sz="4800" b="0" i="0" smtClean="0">
                          <a:latin typeface="Cambria Math"/>
                          <a:ea typeface="Cambria Math"/>
                        </a:rPr>
                        <m:t> 12?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0600"/>
                <a:ext cx="7391400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186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2352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80734"/>
              </p:ext>
            </p:extLst>
          </p:nvPr>
        </p:nvGraphicFramePr>
        <p:xfrm>
          <a:off x="3581400" y="1295400"/>
          <a:ext cx="202692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803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100" y="2921169"/>
            <a:ext cx="44198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592965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98473"/>
              </p:ext>
            </p:extLst>
          </p:nvPr>
        </p:nvGraphicFramePr>
        <p:xfrm>
          <a:off x="685800" y="1219200"/>
          <a:ext cx="7620000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7620000"/>
              </a:tblGrid>
              <a:tr h="510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one survivor eats 15 bugs in</a:t>
                      </a: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 minutes, how many bugs can the survivor eat in one hour?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9356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4311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137"/>
              </p:ext>
            </p:extLst>
          </p:nvPr>
        </p:nvGraphicFramePr>
        <p:xfrm>
          <a:off x="2579370" y="1752600"/>
          <a:ext cx="321183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3211830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94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81874"/>
              </p:ext>
            </p:extLst>
          </p:nvPr>
        </p:nvGraphicFramePr>
        <p:xfrm>
          <a:off x="685800" y="1295400"/>
          <a:ext cx="7620000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7620000"/>
              </a:tblGrid>
              <a:tr h="5029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Find the average of the first 5 prime numbers.  Express your answer as a decimal.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096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1006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39969"/>
              </p:ext>
            </p:extLst>
          </p:nvPr>
        </p:nvGraphicFramePr>
        <p:xfrm>
          <a:off x="2514600" y="1981200"/>
          <a:ext cx="3680460" cy="1521174"/>
        </p:xfrm>
        <a:graphic>
          <a:graphicData uri="http://schemas.openxmlformats.org/drawingml/2006/table">
            <a:tbl>
              <a:tblPr firstRow="1" firstCol="1" bandRow="1"/>
              <a:tblGrid>
                <a:gridCol w="3680460"/>
              </a:tblGrid>
              <a:tr h="1521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098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77997"/>
              </p:ext>
            </p:extLst>
          </p:nvPr>
        </p:nvGraphicFramePr>
        <p:xfrm>
          <a:off x="381000" y="1143000"/>
          <a:ext cx="8610600" cy="5410200"/>
        </p:xfrm>
        <a:graphic>
          <a:graphicData uri="http://schemas.openxmlformats.org/drawingml/2006/table">
            <a:tbl>
              <a:tblPr firstRow="1" firstCol="1" bandRow="1"/>
              <a:tblGrid>
                <a:gridCol w="8610600"/>
              </a:tblGrid>
              <a:tr h="541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Will,</a:t>
                      </a: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Bill, and Jill were running for president.  Out of the 250 people who voted, 60%  voted for Jill.  How many people voted for Jill?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1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9514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7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291738"/>
                  </p:ext>
                </p:extLst>
              </p:nvPr>
            </p:nvGraphicFramePr>
            <p:xfrm>
              <a:off x="2362200" y="1143000"/>
              <a:ext cx="4366260" cy="25117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66260"/>
                  </a:tblGrid>
                  <a:tr h="251177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4800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48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en-US" sz="4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291738"/>
                  </p:ext>
                </p:extLst>
              </p:nvPr>
            </p:nvGraphicFramePr>
            <p:xfrm>
              <a:off x="2362200" y="1143000"/>
              <a:ext cx="4366260" cy="25117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66260"/>
                  </a:tblGrid>
                  <a:tr h="25117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0" t="-2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72760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24913"/>
              </p:ext>
            </p:extLst>
          </p:nvPr>
        </p:nvGraphicFramePr>
        <p:xfrm>
          <a:off x="838200" y="1143000"/>
          <a:ext cx="73914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</a:tblGrid>
              <a:tr h="480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</a:t>
                      </a:r>
                      <a:r>
                        <a:rPr lang="en-US" sz="4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Ben’s Burger Palace, 45% of the customers order large soft drinks.  What fraction of the customers order large soft drinks?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367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7968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0591225"/>
                  </p:ext>
                </p:extLst>
              </p:nvPr>
            </p:nvGraphicFramePr>
            <p:xfrm>
              <a:off x="3429000" y="1524000"/>
              <a:ext cx="2026920" cy="3048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3048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8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US" sz="8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0591225"/>
                  </p:ext>
                </p:extLst>
              </p:nvPr>
            </p:nvGraphicFramePr>
            <p:xfrm>
              <a:off x="3429000" y="1524000"/>
              <a:ext cx="2026920" cy="3048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304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074502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7038645"/>
                  </p:ext>
                </p:extLst>
              </p:nvPr>
            </p:nvGraphicFramePr>
            <p:xfrm>
              <a:off x="838200" y="1295400"/>
              <a:ext cx="74676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5105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Evalute.</a:t>
                          </a:r>
                          <a:r>
                            <a:rPr lang="en-US" sz="48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Express your answer as a fraction in lowest term.</a:t>
                          </a:r>
                          <a:endParaRPr lang="en-US" sz="4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8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51</m:t>
                                    </m:r>
                                  </m:den>
                                </m:f>
                                <m:r>
                                  <a:rPr lang="en-US" sz="480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÷</m:t>
                                </m:r>
                                <m:f>
                                  <m:fPr>
                                    <m:ctrlPr>
                                      <a:rPr lang="en-US" sz="48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7038645"/>
                  </p:ext>
                </p:extLst>
              </p:nvPr>
            </p:nvGraphicFramePr>
            <p:xfrm>
              <a:off x="838200" y="1295400"/>
              <a:ext cx="74676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5105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2" t="-238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5677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227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2309597"/>
                  </p:ext>
                </p:extLst>
              </p:nvPr>
            </p:nvGraphicFramePr>
            <p:xfrm>
              <a:off x="3505200" y="1447800"/>
              <a:ext cx="2026920" cy="2819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819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0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2309597"/>
                  </p:ext>
                </p:extLst>
              </p:nvPr>
            </p:nvGraphicFramePr>
            <p:xfrm>
              <a:off x="3505200" y="1447800"/>
              <a:ext cx="2026920" cy="2819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819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1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58452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81661"/>
              </p:ext>
            </p:extLst>
          </p:nvPr>
        </p:nvGraphicFramePr>
        <p:xfrm>
          <a:off x="914400" y="1219200"/>
          <a:ext cx="7315200" cy="4419599"/>
        </p:xfrm>
        <a:graphic>
          <a:graphicData uri="http://schemas.openxmlformats.org/drawingml/2006/table">
            <a:tbl>
              <a:tblPr firstRow="1" firstCol="1" bandRow="1"/>
              <a:tblGrid>
                <a:gridCol w="7315200"/>
              </a:tblGrid>
              <a:tr h="441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is the probability</a:t>
                      </a:r>
                      <a:r>
                        <a:rPr lang="en-US" sz="4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choosing an even number from 1 to 30? Express your answer as a percent.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i="1" dirty="0" smtClean="0">
                        <a:effectLst/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208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84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52634"/>
              </p:ext>
            </p:extLst>
          </p:nvPr>
        </p:nvGraphicFramePr>
        <p:xfrm>
          <a:off x="3200400" y="1277112"/>
          <a:ext cx="249936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4993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4754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95507"/>
              </p:ext>
            </p:extLst>
          </p:nvPr>
        </p:nvGraphicFramePr>
        <p:xfrm>
          <a:off x="3581400" y="2057400"/>
          <a:ext cx="242316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423160"/>
              </a:tblGrid>
              <a:tr h="1085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0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Find the sum of the single digit prime numbers.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8581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624</Words>
  <Application>Microsoft Office PowerPoint</Application>
  <PresentationFormat>On-screen Show (4:3)</PresentationFormat>
  <Paragraphs>118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McBrayer</dc:creator>
  <cp:lastModifiedBy>Lisa</cp:lastModifiedBy>
  <cp:revision>52</cp:revision>
  <dcterms:created xsi:type="dcterms:W3CDTF">2006-08-16T00:00:00Z</dcterms:created>
  <dcterms:modified xsi:type="dcterms:W3CDTF">2014-10-30T13:01:11Z</dcterms:modified>
</cp:coreProperties>
</file>