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259" r:id="rId79"/>
    <p:sldId id="336" r:id="rId80"/>
    <p:sldId id="260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858B2-73BF-4144-B35B-80956402B2BC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E2527-0F78-4E7D-8367-07F861A5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2527-0F78-4E7D-8367-07F861A51B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5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op_sign_MUTCD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Stop_sign_MUTCD.sv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kern="0" dirty="0" smtClean="0">
                <a:solidFill>
                  <a:srgbClr val="000000"/>
                </a:solidFill>
                <a:latin typeface="Arial Rounded MT Bold" pitchFamily="34" charset="0"/>
                <a:ea typeface="+mj-ea"/>
                <a:cs typeface="+mj-cs"/>
              </a:rPr>
              <a:t>6</a:t>
            </a:r>
            <a:r>
              <a:rPr kumimoji="0" lang="en-US" sz="72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th</a:t>
            </a:r>
            <a: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Grade </a:t>
            </a:r>
            <a:b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Ciphering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0002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59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4833"/>
              </p:ext>
            </p:extLst>
          </p:nvPr>
        </p:nvGraphicFramePr>
        <p:xfrm>
          <a:off x="3672840" y="1295400"/>
          <a:ext cx="202692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30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3716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 smtClean="0">
                <a:ea typeface="Calibri"/>
                <a:cs typeface="Times New Roman"/>
              </a:rPr>
              <a:t>Summer and Judd paid $30 to go to the movies.  If the tickets were $8.50 each, how much did they spend on popcorn and drinks?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20031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209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53179"/>
              </p:ext>
            </p:extLst>
          </p:nvPr>
        </p:nvGraphicFramePr>
        <p:xfrm>
          <a:off x="2388870" y="1143000"/>
          <a:ext cx="4594860" cy="2608104"/>
        </p:xfrm>
        <a:graphic>
          <a:graphicData uri="http://schemas.openxmlformats.org/drawingml/2006/table">
            <a:tbl>
              <a:tblPr firstRow="1" firstCol="1" bandRow="1"/>
              <a:tblGrid>
                <a:gridCol w="4594860"/>
              </a:tblGrid>
              <a:tr h="2608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$13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03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400" y="1295400"/>
                <a:ext cx="7620000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6000" dirty="0" smtClean="0">
                    <a:ea typeface="Calibri"/>
                    <a:cs typeface="Times New Roman"/>
                  </a:rPr>
                  <a:t>Evaluate: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  <a:ea typeface="Calibri"/>
                          <a:cs typeface="Times New Roman"/>
                        </a:rPr>
                        <m:t>3</m:t>
                      </m:r>
                      <m:r>
                        <a:rPr lang="en-US" sz="6000" i="1">
                          <a:latin typeface="Cambria Math"/>
                          <a:ea typeface="Cambria Math"/>
                          <a:cs typeface="Times New Roman"/>
                        </a:rPr>
                        <m:t>∙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  <a:cs typeface="Times New Roman"/>
                        </a:rPr>
                        <m:t>6∙5+3−0×0∙1</m:t>
                      </m:r>
                    </m:oMath>
                  </m:oMathPara>
                </a14:m>
                <a:endParaRPr lang="en-US" sz="6000" dirty="0" smtClean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6000" dirty="0">
                  <a:ea typeface="Calibri"/>
                  <a:cs typeface="Times New Roman"/>
                </a:endParaRPr>
              </a:p>
              <a:p>
                <a:endParaRPr lang="en-US" sz="6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295400"/>
                <a:ext cx="7620000" cy="4585871"/>
              </a:xfrm>
              <a:prstGeom prst="rect">
                <a:avLst/>
              </a:prstGeom>
              <a:blipFill rotWithShape="1">
                <a:blip r:embed="rId2"/>
                <a:stretch>
                  <a:fillRect l="-4800" t="-2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295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099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52246"/>
              </p:ext>
            </p:extLst>
          </p:nvPr>
        </p:nvGraphicFramePr>
        <p:xfrm>
          <a:off x="2846070" y="1066800"/>
          <a:ext cx="3680460" cy="2664174"/>
        </p:xfrm>
        <a:graphic>
          <a:graphicData uri="http://schemas.openxmlformats.org/drawingml/2006/table">
            <a:tbl>
              <a:tblPr firstRow="1" firstCol="1" bandRow="1"/>
              <a:tblGrid>
                <a:gridCol w="3680460"/>
              </a:tblGrid>
              <a:tr h="2664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803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57400" y="1828800"/>
                <a:ext cx="5257800" cy="24026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smtClean="0">
                    <a:ea typeface="Calibri"/>
                    <a:cs typeface="Times New Roman"/>
                  </a:rPr>
                  <a:t>Find the sum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/>
                          </a:rPr>
                          <m:t>2</m:t>
                        </m:r>
                      </m:den>
                    </m:f>
                    <m:r>
                      <a:rPr lang="en-US" sz="4400" b="0" i="0" smtClean="0">
                        <a:latin typeface="Cambria Math"/>
                        <a:cs typeface="Times New Roman"/>
                      </a:rPr>
                      <m:t>,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/>
                        <a:cs typeface="Times New Roman"/>
                      </a:rPr>
                      <m:t>its</m:t>
                    </m:r>
                    <m:r>
                      <a:rPr lang="en-US" sz="4400" b="0" i="0" smtClean="0">
                        <a:latin typeface="Cambria Math"/>
                        <a:cs typeface="Times New Roman"/>
                      </a:rPr>
                      <m:t>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/>
                        <a:cs typeface="Times New Roman"/>
                      </a:rPr>
                      <m:t>reciprocal</m:t>
                    </m:r>
                    <m:r>
                      <a:rPr lang="en-US" sz="4400" b="0" i="0" smtClean="0">
                        <a:latin typeface="Cambria Math"/>
                        <a:cs typeface="Times New Roman"/>
                      </a:rPr>
                      <m:t>,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/>
                        <a:cs typeface="Times New Roman"/>
                      </a:rPr>
                      <m:t>and</m:t>
                    </m:r>
                    <m:r>
                      <a:rPr lang="en-US" sz="4400" b="0" i="0" smtClean="0">
                        <a:latin typeface="Cambria Math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Times New Roman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400" dirty="0" smtClean="0">
                    <a:ea typeface="Calibri"/>
                    <a:cs typeface="Times New Roman"/>
                  </a:rPr>
                  <a:t>.</a:t>
                </a:r>
                <a:endParaRPr lang="en-US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828800"/>
                <a:ext cx="5257800" cy="2402645"/>
              </a:xfrm>
              <a:prstGeom prst="rect">
                <a:avLst/>
              </a:prstGeom>
              <a:blipFill rotWithShape="1">
                <a:blip r:embed="rId2"/>
                <a:stretch>
                  <a:fillRect l="-4756" t="-5076" r="-1044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999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57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17800"/>
            <a:ext cx="7618413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38" y="1290637"/>
            <a:ext cx="34623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378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9796985"/>
                  </p:ext>
                </p:extLst>
              </p:nvPr>
            </p:nvGraphicFramePr>
            <p:xfrm>
              <a:off x="1447800" y="1981200"/>
              <a:ext cx="62484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248400"/>
                  </a:tblGrid>
                  <a:tr h="21336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7200" b="0" i="1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7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US" sz="7200" b="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7200" b="0" i="0" dirty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 , </m:t>
                              </m:r>
                              <m:r>
                                <m:rPr>
                                  <m:sty m:val="p"/>
                                </m:rPr>
                                <a:rPr lang="en-US" sz="7200" b="0" i="0" dirty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or</m:t>
                              </m:r>
                              <m:r>
                                <a:rPr lang="en-US" sz="7200" b="0" i="0" dirty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 2.75</m:t>
                              </m:r>
                            </m:oMath>
                          </a14:m>
                          <a:endParaRPr lang="en-US" sz="7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9796985"/>
                  </p:ext>
                </p:extLst>
              </p:nvPr>
            </p:nvGraphicFramePr>
            <p:xfrm>
              <a:off x="1447800" y="1981200"/>
              <a:ext cx="62484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6248400"/>
                  </a:tblGrid>
                  <a:tr h="2133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35781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9600" y="1371600"/>
                <a:ext cx="7162800" cy="2529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ea typeface="Calibri"/>
                    <a:cs typeface="Times New Roman"/>
                  </a:rPr>
                  <a:t>Solve for x:</a:t>
                </a:r>
              </a:p>
              <a:p>
                <a:endParaRPr lang="en-US" sz="4000" dirty="0">
                  <a:cs typeface="Times New Roman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7162800" cy="2529026"/>
              </a:xfrm>
              <a:prstGeom prst="rect">
                <a:avLst/>
              </a:prstGeom>
              <a:blipFill rotWithShape="1">
                <a:blip r:embed="rId2"/>
                <a:stretch>
                  <a:fillRect l="-2979" t="-4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400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692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61705"/>
                  </p:ext>
                </p:extLst>
              </p:nvPr>
            </p:nvGraphicFramePr>
            <p:xfrm>
              <a:off x="1143000" y="1828800"/>
              <a:ext cx="7010400" cy="316090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010400"/>
                  </a:tblGrid>
                  <a:tr h="22098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96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96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96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9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61705"/>
                  </p:ext>
                </p:extLst>
              </p:nvPr>
            </p:nvGraphicFramePr>
            <p:xfrm>
              <a:off x="1143000" y="1828800"/>
              <a:ext cx="7010400" cy="316090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010400"/>
                  </a:tblGrid>
                  <a:tr h="3160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9274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33663"/>
            <a:ext cx="53340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742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ea typeface="Calibri"/>
                <a:cs typeface="Times New Roman"/>
              </a:rPr>
              <a:t>8 </a:t>
            </a:r>
            <a:r>
              <a:rPr lang="en-US" sz="4000" dirty="0" err="1" smtClean="0">
                <a:ea typeface="Calibri"/>
                <a:cs typeface="Times New Roman"/>
              </a:rPr>
              <a:t>Fuzzles</a:t>
            </a:r>
            <a:r>
              <a:rPr lang="en-US" sz="4000" dirty="0" smtClean="0">
                <a:ea typeface="Calibri"/>
                <a:cs typeface="Times New Roman"/>
              </a:rPr>
              <a:t> are equal to 1 </a:t>
            </a:r>
            <a:r>
              <a:rPr lang="en-US" sz="4000" dirty="0" err="1" smtClean="0">
                <a:ea typeface="Calibri"/>
                <a:cs typeface="Times New Roman"/>
              </a:rPr>
              <a:t>Wuzzle</a:t>
            </a:r>
            <a:r>
              <a:rPr lang="en-US" sz="4000" dirty="0" smtClean="0">
                <a:ea typeface="Calibri"/>
                <a:cs typeface="Times New Roman"/>
              </a:rPr>
              <a:t> and 4 </a:t>
            </a:r>
            <a:r>
              <a:rPr lang="en-US" sz="4000" dirty="0" err="1" smtClean="0">
                <a:ea typeface="Calibri"/>
                <a:cs typeface="Times New Roman"/>
              </a:rPr>
              <a:t>Wuzzles</a:t>
            </a:r>
            <a:r>
              <a:rPr lang="en-US" sz="4000" dirty="0" smtClean="0">
                <a:ea typeface="Calibri"/>
                <a:cs typeface="Times New Roman"/>
              </a:rPr>
              <a:t> are equal to 2 </a:t>
            </a:r>
            <a:r>
              <a:rPr lang="en-US" sz="4000" dirty="0" err="1" smtClean="0">
                <a:ea typeface="Calibri"/>
                <a:cs typeface="Times New Roman"/>
              </a:rPr>
              <a:t>Zazzles</a:t>
            </a:r>
            <a:r>
              <a:rPr lang="en-US" sz="4000" dirty="0" smtClean="0">
                <a:ea typeface="Calibri"/>
                <a:cs typeface="Times New Roman"/>
              </a:rPr>
              <a:t>. How many </a:t>
            </a:r>
            <a:r>
              <a:rPr lang="en-US" sz="4000" dirty="0" err="1" smtClean="0">
                <a:ea typeface="Calibri"/>
                <a:cs typeface="Times New Roman"/>
              </a:rPr>
              <a:t>Fuzzles</a:t>
            </a:r>
            <a:r>
              <a:rPr lang="en-US" sz="4000" dirty="0" smtClean="0">
                <a:ea typeface="Calibri"/>
                <a:cs typeface="Times New Roman"/>
              </a:rPr>
              <a:t> make up 16 </a:t>
            </a:r>
            <a:r>
              <a:rPr lang="en-US" sz="4000" dirty="0" err="1" smtClean="0">
                <a:ea typeface="Calibri"/>
                <a:cs typeface="Times New Roman"/>
              </a:rPr>
              <a:t>Wuzzles</a:t>
            </a:r>
            <a:r>
              <a:rPr lang="en-US" sz="4000" dirty="0" smtClean="0">
                <a:ea typeface="Calibri"/>
                <a:cs typeface="Times New Roman"/>
              </a:rPr>
              <a:t> and 8 </a:t>
            </a:r>
            <a:r>
              <a:rPr lang="en-US" sz="4000" dirty="0" err="1" smtClean="0">
                <a:ea typeface="Calibri"/>
                <a:cs typeface="Times New Roman"/>
              </a:rPr>
              <a:t>Zazzles</a:t>
            </a:r>
            <a:r>
              <a:rPr lang="en-US" sz="4000" dirty="0" smtClean="0">
                <a:ea typeface="Calibri"/>
                <a:cs typeface="Times New Roman"/>
              </a:rPr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2146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361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4097" y="1524000"/>
            <a:ext cx="40244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cs typeface="Times New Roman"/>
              </a:rPr>
              <a:t>256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82476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16230"/>
              </p:ext>
            </p:extLst>
          </p:nvPr>
        </p:nvGraphicFramePr>
        <p:xfrm>
          <a:off x="762000" y="1828800"/>
          <a:ext cx="7543800" cy="3886200"/>
        </p:xfrm>
        <a:graphic>
          <a:graphicData uri="http://schemas.openxmlformats.org/drawingml/2006/table">
            <a:tbl>
              <a:tblPr firstRow="1" firstCol="1" bandRow="1"/>
              <a:tblGrid>
                <a:gridCol w="7543800"/>
              </a:tblGrid>
              <a:tr h="3886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4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perimeter of a rectangle is 64 cm. If the length is 20, what is the width?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976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29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685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2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26180"/>
              </p:ext>
            </p:extLst>
          </p:nvPr>
        </p:nvGraphicFramePr>
        <p:xfrm>
          <a:off x="838200" y="1828799"/>
          <a:ext cx="746760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7467600"/>
              </a:tblGrid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or 12cm</a:t>
                      </a:r>
                      <a:endParaRPr lang="en-US" sz="7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286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953685"/>
              </p:ext>
            </p:extLst>
          </p:nvPr>
        </p:nvGraphicFramePr>
        <p:xfrm>
          <a:off x="1219200" y="1143000"/>
          <a:ext cx="6781800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6781800"/>
              </a:tblGrid>
              <a:tr h="51053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If 5.08cm</a:t>
                      </a: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 1 inch, find the number of cm in a dozen inches.  Express your answer as a decimal.</a:t>
                      </a:r>
                      <a:endParaRPr lang="en-US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442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318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55068"/>
              </p:ext>
            </p:extLst>
          </p:nvPr>
        </p:nvGraphicFramePr>
        <p:xfrm>
          <a:off x="800100" y="2438400"/>
          <a:ext cx="777240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7772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60.96 or 60.96cm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373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3989822"/>
                  </p:ext>
                </p:extLst>
              </p:nvPr>
            </p:nvGraphicFramePr>
            <p:xfrm>
              <a:off x="228600" y="1143000"/>
              <a:ext cx="8191500" cy="58877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191500"/>
                  </a:tblGrid>
                  <a:tr h="502920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5400" i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</a:t>
                          </a:r>
                          <a:r>
                            <a:rPr lang="en-US" sz="5400" i="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express your answer as a mixed number in simplest form:</a:t>
                          </a: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6000" i="1" baseline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6000" b="0" i="1" baseline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6000" b="0" i="1" baseline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6000" i="1" baseline="0" smtClean="0">
                                    <a:effectLst/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6000" i="1" baseline="0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6000" b="0" i="1" baseline="0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6000" b="0" i="1" baseline="0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US" sz="6000" i="1" baseline="0" smtClean="0">
                                    <a:effectLst/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6000" i="1" baseline="0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6000" b="0" i="1" baseline="0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6000" b="0" i="1" baseline="0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6000" i="0" baseline="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6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3989822"/>
                  </p:ext>
                </p:extLst>
              </p:nvPr>
            </p:nvGraphicFramePr>
            <p:xfrm>
              <a:off x="228600" y="1143000"/>
              <a:ext cx="8191500" cy="582599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191500"/>
                  </a:tblGrid>
                  <a:tr h="58259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4" t="-2618" r="-74" b="-1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8006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244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1459729"/>
                  </p:ext>
                </p:extLst>
              </p:nvPr>
            </p:nvGraphicFramePr>
            <p:xfrm>
              <a:off x="3505200" y="1600200"/>
              <a:ext cx="22860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86000"/>
                  </a:tblGrid>
                  <a:tr h="21336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7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72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sz="72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63</m:t>
                                  </m:r>
                                </m:den>
                              </m:f>
                            </m:oMath>
                          </a14:m>
                          <a:endParaRPr lang="en-US" sz="7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1459729"/>
                  </p:ext>
                </p:extLst>
              </p:nvPr>
            </p:nvGraphicFramePr>
            <p:xfrm>
              <a:off x="3505200" y="1600200"/>
              <a:ext cx="2286000" cy="2133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86000"/>
                  </a:tblGrid>
                  <a:tr h="2133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12859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69263"/>
              </p:ext>
            </p:extLst>
          </p:nvPr>
        </p:nvGraphicFramePr>
        <p:xfrm>
          <a:off x="838200" y="1219200"/>
          <a:ext cx="7696200" cy="5105400"/>
        </p:xfrm>
        <a:graphic>
          <a:graphicData uri="http://schemas.openxmlformats.org/drawingml/2006/table">
            <a:tbl>
              <a:tblPr firstRow="1" firstCol="1" bandRow="1"/>
              <a:tblGrid>
                <a:gridCol w="7696200"/>
              </a:tblGrid>
              <a:tr h="5105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Rachel, Kristi, and Carmen lose their</a:t>
                      </a:r>
                      <a:r>
                        <a:rPr lang="en-US" sz="4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marbles. Tommy has 24 marbles. How many marbles will Tommy have to give away for them ALL to have the same number of marbles?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752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00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2-5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03889"/>
              </p:ext>
            </p:extLst>
          </p:nvPr>
        </p:nvGraphicFramePr>
        <p:xfrm>
          <a:off x="3581400" y="1600200"/>
          <a:ext cx="202692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7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7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2365375"/>
            <a:ext cx="22796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Sample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96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2924458"/>
                  </p:ext>
                </p:extLst>
              </p:nvPr>
            </p:nvGraphicFramePr>
            <p:xfrm>
              <a:off x="685800" y="1295400"/>
              <a:ext cx="77724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772400"/>
                  </a:tblGrid>
                  <a:tr h="4953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6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Calibri"/>
                              <a:cs typeface="Times New Roman"/>
                            </a:rPr>
                            <a:t>Reduce to lowest terms: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6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6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/>
                                      </a:rPr>
                                      <m:t>529</m:t>
                                    </m:r>
                                  </m:num>
                                  <m:den>
                                    <m:r>
                                      <a:rPr kumimoji="0" lang="en-US" sz="6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cs typeface="Times New Roman"/>
                                      </a:rPr>
                                      <m:t>575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sz="6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2924458"/>
                  </p:ext>
                </p:extLst>
              </p:nvPr>
            </p:nvGraphicFramePr>
            <p:xfrm>
              <a:off x="685800" y="1295400"/>
              <a:ext cx="77724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772400"/>
                  </a:tblGrid>
                  <a:tr h="4953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t="-320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80569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264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noProof="0" dirty="0" smtClean="0">
                <a:solidFill>
                  <a:srgbClr val="000000"/>
                </a:solidFill>
              </a:rPr>
              <a:t>Extra 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3397034"/>
                  </p:ext>
                </p:extLst>
              </p:nvPr>
            </p:nvGraphicFramePr>
            <p:xfrm>
              <a:off x="3672840" y="1371600"/>
              <a:ext cx="2026920" cy="28973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88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88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lang="en-US" sz="88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8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3397034"/>
                  </p:ext>
                </p:extLst>
              </p:nvPr>
            </p:nvGraphicFramePr>
            <p:xfrm>
              <a:off x="3672840" y="1371600"/>
              <a:ext cx="2026920" cy="28973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28973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" b="-2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140244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673" y="2921169"/>
            <a:ext cx="44486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</a:t>
            </a:r>
            <a:r>
              <a:rPr kumimoji="0" lang="en-US" sz="6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rd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  <a:r>
              <a:rPr kumimoji="0" lang="en-US" sz="6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Cipherer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26313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3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814"/>
              </p:ext>
            </p:extLst>
          </p:nvPr>
        </p:nvGraphicFramePr>
        <p:xfrm>
          <a:off x="990600" y="1219200"/>
          <a:ext cx="7010400" cy="5029199"/>
        </p:xfrm>
        <a:graphic>
          <a:graphicData uri="http://schemas.openxmlformats.org/drawingml/2006/table">
            <a:tbl>
              <a:tblPr firstRow="1" firstCol="1" bandRow="1"/>
              <a:tblGrid>
                <a:gridCol w="7010400"/>
              </a:tblGrid>
              <a:tr h="502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If a triangle has one angle that is 72</a:t>
                      </a:r>
                      <a:r>
                        <a:rPr lang="en-US" sz="5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degrees and one angle that is 53 degrees, what is the third angle?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611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77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4093709"/>
                  </p:ext>
                </p:extLst>
              </p:nvPr>
            </p:nvGraphicFramePr>
            <p:xfrm>
              <a:off x="3429000" y="1219200"/>
              <a:ext cx="2026920" cy="15422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800" i="1" dirty="0" smtClean="0">
                                    <a:effectLst/>
                                    <a:latin typeface="Cambria Math"/>
                                    <a:cs typeface="Times New Roman"/>
                                  </a:rPr>
                                  <m:t>5</m:t>
                                </m:r>
                                <m:r>
                                  <a:rPr lang="en-US" sz="8800" b="0" i="1" dirty="0" smtClean="0">
                                    <a:effectLst/>
                                    <a:latin typeface="Cambria Math"/>
                                    <a:cs typeface="Times New Roman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8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4093709"/>
                  </p:ext>
                </p:extLst>
              </p:nvPr>
            </p:nvGraphicFramePr>
            <p:xfrm>
              <a:off x="3429000" y="1219200"/>
              <a:ext cx="2026920" cy="15422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15422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6417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025983"/>
              </p:ext>
            </p:extLst>
          </p:nvPr>
        </p:nvGraphicFramePr>
        <p:xfrm>
          <a:off x="762000" y="1219200"/>
          <a:ext cx="7620000" cy="5257799"/>
        </p:xfrm>
        <a:graphic>
          <a:graphicData uri="http://schemas.openxmlformats.org/drawingml/2006/table">
            <a:tbl>
              <a:tblPr firstRow="1" firstCol="1" bandRow="1"/>
              <a:tblGrid>
                <a:gridCol w="7620000"/>
              </a:tblGrid>
              <a:tr h="5257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en-US" sz="7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is the greatest common factor of 676 and 52?</a:t>
                      </a:r>
                      <a:endParaRPr lang="en-US" sz="7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8398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0504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3-2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476834"/>
              </p:ext>
            </p:extLst>
          </p:nvPr>
        </p:nvGraphicFramePr>
        <p:xfrm>
          <a:off x="3429000" y="1295400"/>
          <a:ext cx="2026920" cy="1451801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2633663"/>
            <a:ext cx="48895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1339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7485953"/>
                  </p:ext>
                </p:extLst>
              </p:nvPr>
            </p:nvGraphicFramePr>
            <p:xfrm>
              <a:off x="762000" y="1295400"/>
              <a:ext cx="7696200" cy="518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96200"/>
                  </a:tblGrid>
                  <a:tr h="518160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54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What is the next term in the</a:t>
                          </a:r>
                          <a:r>
                            <a:rPr lang="en-US" sz="54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pattern?</a:t>
                          </a: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5400" baseline="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54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2,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540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5400" b="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5400" b="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5400" b="0" i="1" baseline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, </m:t>
                              </m:r>
                            </m:oMath>
                          </a14:m>
                          <a:r>
                            <a:rPr lang="en-US" sz="54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4,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540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5400" b="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5400" b="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5400" b="0" i="1" baseline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, 8, </m:t>
                              </m:r>
                              <m:f>
                                <m:fPr>
                                  <m:ctrlPr>
                                    <a:rPr lang="en-US" sz="5400" b="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5400" b="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5400" b="0" i="1" baseline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5400" b="0" i="1" baseline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, _____</m:t>
                              </m:r>
                            </m:oMath>
                          </a14:m>
                          <a:endParaRPr lang="en-US" sz="5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7485953"/>
                  </p:ext>
                </p:extLst>
              </p:nvPr>
            </p:nvGraphicFramePr>
            <p:xfrm>
              <a:off x="762000" y="1295400"/>
              <a:ext cx="7696200" cy="518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96200"/>
                  </a:tblGrid>
                  <a:tr h="518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94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698341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8071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3645966"/>
                  </p:ext>
                </p:extLst>
              </p:nvPr>
            </p:nvGraphicFramePr>
            <p:xfrm>
              <a:off x="2971800" y="2362200"/>
              <a:ext cx="3070860" cy="129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70860"/>
                  </a:tblGrid>
                  <a:tr h="12954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60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US" sz="6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3645966"/>
                  </p:ext>
                </p:extLst>
              </p:nvPr>
            </p:nvGraphicFramePr>
            <p:xfrm>
              <a:off x="2971800" y="2362200"/>
              <a:ext cx="3070860" cy="129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70860"/>
                  </a:tblGrid>
                  <a:tr h="1295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" t="-472" r="-1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33599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518348"/>
              </p:ext>
            </p:extLst>
          </p:nvPr>
        </p:nvGraphicFramePr>
        <p:xfrm>
          <a:off x="685800" y="1143000"/>
          <a:ext cx="7467600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7467600"/>
              </a:tblGrid>
              <a:tr h="525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How many prime numbers are between 50 and  100?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4450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009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281562"/>
              </p:ext>
            </p:extLst>
          </p:nvPr>
        </p:nvGraphicFramePr>
        <p:xfrm>
          <a:off x="2895600" y="1295400"/>
          <a:ext cx="3223260" cy="1140174"/>
        </p:xfrm>
        <a:graphic>
          <a:graphicData uri="http://schemas.openxmlformats.org/drawingml/2006/table">
            <a:tbl>
              <a:tblPr firstRow="1" firstCol="1" bandRow="1"/>
              <a:tblGrid>
                <a:gridCol w="3223260"/>
              </a:tblGrid>
              <a:tr h="1140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7080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443431"/>
                  </p:ext>
                </p:extLst>
              </p:nvPr>
            </p:nvGraphicFramePr>
            <p:xfrm>
              <a:off x="762000" y="1371600"/>
              <a:ext cx="75438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543800"/>
                  </a:tblGrid>
                  <a:tr h="49530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54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Evaluate. Write your</a:t>
                          </a:r>
                          <a:r>
                            <a:rPr lang="en-US" sz="54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answer as a fraction in simplest form.</a:t>
                          </a:r>
                          <a:endParaRPr lang="en-US" sz="5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54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10</m:t>
                                    </m:r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!8!</m:t>
                                    </m:r>
                                  </m:num>
                                  <m:den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6</m:t>
                                    </m:r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!12!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5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443431"/>
                  </p:ext>
                </p:extLst>
              </p:nvPr>
            </p:nvGraphicFramePr>
            <p:xfrm>
              <a:off x="762000" y="1371600"/>
              <a:ext cx="7543800" cy="4953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543800"/>
                  </a:tblGrid>
                  <a:tr h="4953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9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92181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6546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3-5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621705"/>
                  </p:ext>
                </p:extLst>
              </p:nvPr>
            </p:nvGraphicFramePr>
            <p:xfrm>
              <a:off x="3429000" y="1295400"/>
              <a:ext cx="2026920" cy="263404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80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80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sz="80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33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8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621705"/>
                  </p:ext>
                </p:extLst>
              </p:nvPr>
            </p:nvGraphicFramePr>
            <p:xfrm>
              <a:off x="3429000" y="1295400"/>
              <a:ext cx="2026920" cy="263404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2634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" t="-23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641217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71924"/>
              </p:ext>
            </p:extLst>
          </p:nvPr>
        </p:nvGraphicFramePr>
        <p:xfrm>
          <a:off x="762000" y="1371600"/>
          <a:ext cx="7467600" cy="4800600"/>
        </p:xfrm>
        <a:graphic>
          <a:graphicData uri="http://schemas.openxmlformats.org/drawingml/2006/table">
            <a:tbl>
              <a:tblPr firstRow="1" firstCol="1" bandRow="1"/>
              <a:tblGrid>
                <a:gridCol w="7467600"/>
              </a:tblGrid>
              <a:tr h="480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Find the </a:t>
                      </a: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GCF of</a:t>
                      </a:r>
                      <a:r>
                        <a:rPr lang="en-US" sz="8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75,93, and 333. 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2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200" y="990600"/>
                <a:ext cx="7391400" cy="2395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800" dirty="0" smtClean="0"/>
                  <a:t>Find</a:t>
                </a:r>
              </a:p>
              <a:p>
                <a:pPr algn="ctr"/>
                <a:endParaRPr lang="en-US" sz="4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121</m:t>
                          </m:r>
                        </m:e>
                      </m:rad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169</m:t>
                          </m:r>
                        </m:e>
                      </m:rad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÷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90600"/>
                <a:ext cx="7391400" cy="2395207"/>
              </a:xfrm>
              <a:prstGeom prst="rect">
                <a:avLst/>
              </a:prstGeom>
              <a:blipFill rotWithShape="1">
                <a:blip r:embed="rId2"/>
                <a:stretch>
                  <a:fillRect t="-5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8862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Express your answer as a decimal.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28186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2352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80734"/>
              </p:ext>
            </p:extLst>
          </p:nvPr>
        </p:nvGraphicFramePr>
        <p:xfrm>
          <a:off x="3581400" y="1295400"/>
          <a:ext cx="202692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803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100" y="2921169"/>
            <a:ext cx="44198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4</a:t>
            </a:r>
            <a:r>
              <a:rPr kumimoji="0" lang="en-US" sz="6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  <a:r>
              <a:rPr kumimoji="0" lang="en-US" sz="6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Cipherer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592965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-1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612398"/>
                  </p:ext>
                </p:extLst>
              </p:nvPr>
            </p:nvGraphicFramePr>
            <p:xfrm>
              <a:off x="685800" y="1219200"/>
              <a:ext cx="7620000" cy="510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20000"/>
                  </a:tblGrid>
                  <a:tr h="5105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54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5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54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100</m:t>
                                    </m:r>
                                  </m:e>
                                  <m:sup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540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54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540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54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540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US" sz="54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US" sz="54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5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612398"/>
                  </p:ext>
                </p:extLst>
              </p:nvPr>
            </p:nvGraphicFramePr>
            <p:xfrm>
              <a:off x="685800" y="1219200"/>
              <a:ext cx="7620000" cy="510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20000"/>
                  </a:tblGrid>
                  <a:tr h="5105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0" t="-286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099356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4311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50673"/>
              </p:ext>
            </p:extLst>
          </p:nvPr>
        </p:nvGraphicFramePr>
        <p:xfrm>
          <a:off x="2579370" y="1752600"/>
          <a:ext cx="3211830" cy="1319784"/>
        </p:xfrm>
        <a:graphic>
          <a:graphicData uri="http://schemas.openxmlformats.org/drawingml/2006/table">
            <a:tbl>
              <a:tblPr firstRow="1" firstCol="1" bandRow="1"/>
              <a:tblGrid>
                <a:gridCol w="3211830"/>
              </a:tblGrid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940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0795496"/>
                  </p:ext>
                </p:extLst>
              </p:nvPr>
            </p:nvGraphicFramePr>
            <p:xfrm>
              <a:off x="685800" y="1295400"/>
              <a:ext cx="7620000" cy="5029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20000"/>
                  </a:tblGrid>
                  <a:tr h="50292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4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Evaluate: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4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20−10</m:t>
                                  </m:r>
                                  <m:d>
                                    <m:dPr>
                                      <m:ctrlPr>
                                        <a:rPr lang="en-US" sz="4000" b="0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0" i="1" smtClean="0">
                                          <a:effectLst/>
                                          <a:latin typeface="Cambria Math"/>
                                          <a:cs typeface="Times New Roman"/>
                                        </a:rPr>
                                        <m:t>5−5</m:t>
                                      </m:r>
                                    </m:e>
                                  </m:d>
                                </m:e>
                              </m:d>
                            </m:oMath>
                          </a14:m>
                          <a:r>
                            <a:rPr lang="en-US" sz="4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4000" i="1" dirty="0" smtClean="0">
                                  <a:effectLst/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×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i="1" dirty="0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4000" i="1" dirty="0" smtClean="0">
                                          <a:effectLst/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000" b="0" i="1" dirty="0" smtClean="0">
                                          <a:effectLst/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1+1</m:t>
                                      </m:r>
                                    </m:e>
                                  </m:d>
                                  <m:r>
                                    <a:rPr lang="en-US" sz="4000" i="1" dirty="0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4000" b="0" i="1" dirty="0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1</m:t>
                                  </m:r>
                                </m:e>
                              </m:d>
                            </m:oMath>
                          </a14:m>
                          <a:endParaRPr lang="en-US" sz="4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0795496"/>
                  </p:ext>
                </p:extLst>
              </p:nvPr>
            </p:nvGraphicFramePr>
            <p:xfrm>
              <a:off x="685800" y="1295400"/>
              <a:ext cx="7620000" cy="5029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620000"/>
                  </a:tblGrid>
                  <a:tr h="5029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0" t="-230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98096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1006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rgbClr val="000000"/>
                </a:solidFill>
              </a:rPr>
              <a:t>4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-2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03411"/>
              </p:ext>
            </p:extLst>
          </p:nvPr>
        </p:nvGraphicFramePr>
        <p:xfrm>
          <a:off x="2514600" y="1981200"/>
          <a:ext cx="3680460" cy="1521174"/>
        </p:xfrm>
        <a:graphic>
          <a:graphicData uri="http://schemas.openxmlformats.org/drawingml/2006/table">
            <a:tbl>
              <a:tblPr firstRow="1" firstCol="1" bandRow="1"/>
              <a:tblGrid>
                <a:gridCol w="3680460"/>
              </a:tblGrid>
              <a:tr h="1521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7098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2489433"/>
                  </p:ext>
                </p:extLst>
              </p:nvPr>
            </p:nvGraphicFramePr>
            <p:xfrm>
              <a:off x="762000" y="1524000"/>
              <a:ext cx="7924800" cy="4495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924800"/>
                  </a:tblGrid>
                  <a:tr h="44958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800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6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Express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60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6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6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6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as a percent.</a:t>
                          </a:r>
                          <a:endParaRPr lang="en-US" sz="6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2489433"/>
                  </p:ext>
                </p:extLst>
              </p:nvPr>
            </p:nvGraphicFramePr>
            <p:xfrm>
              <a:off x="762000" y="1524000"/>
              <a:ext cx="7924800" cy="4495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924800"/>
                  </a:tblGrid>
                  <a:tr h="4495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361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3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95144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754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4-3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5272914"/>
                  </p:ext>
                </p:extLst>
              </p:nvPr>
            </p:nvGraphicFramePr>
            <p:xfrm>
              <a:off x="2362200" y="1143000"/>
              <a:ext cx="4366260" cy="25117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66260"/>
                  </a:tblGrid>
                  <a:tr h="251177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4800" i="1" dirty="0" smtClean="0"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4800" b="0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37.5%</m:t>
                                </m:r>
                              </m:oMath>
                            </m:oMathPara>
                          </a14:m>
                          <a:endParaRPr lang="en-US" sz="4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5272914"/>
                  </p:ext>
                </p:extLst>
              </p:nvPr>
            </p:nvGraphicFramePr>
            <p:xfrm>
              <a:off x="2362200" y="1143000"/>
              <a:ext cx="4366260" cy="25117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66260"/>
                  </a:tblGrid>
                  <a:tr h="25117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0" t="-2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72760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409578"/>
              </p:ext>
            </p:extLst>
          </p:nvPr>
        </p:nvGraphicFramePr>
        <p:xfrm>
          <a:off x="838200" y="1143000"/>
          <a:ext cx="7391400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7391400"/>
              </a:tblGrid>
              <a:tr h="480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Find the</a:t>
                      </a: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mean of the 10</a:t>
                      </a:r>
                      <a:r>
                        <a:rPr lang="en-US" sz="6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11</a:t>
                      </a:r>
                      <a:r>
                        <a:rPr lang="en-US" sz="6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and 12</a:t>
                      </a:r>
                      <a:r>
                        <a:rPr lang="en-US" sz="6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13</a:t>
                      </a:r>
                      <a:r>
                        <a:rPr lang="en-US" sz="6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term in the sequence: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500, 460, 420, 380, …</a:t>
                      </a:r>
                      <a:endParaRPr lang="en-US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7367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7968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31233"/>
              </p:ext>
            </p:extLst>
          </p:nvPr>
        </p:nvGraphicFramePr>
        <p:xfrm>
          <a:off x="3429000" y="1524000"/>
          <a:ext cx="202692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4502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7173623"/>
                  </p:ext>
                </p:extLst>
              </p:nvPr>
            </p:nvGraphicFramePr>
            <p:xfrm>
              <a:off x="838200" y="1295400"/>
              <a:ext cx="7467600" cy="510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467600"/>
                  </a:tblGrid>
                  <a:tr h="5105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4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Evalute.</a:t>
                          </a:r>
                          <a:r>
                            <a:rPr lang="en-US" sz="48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Express your answer as a fraction in lowest term.</a:t>
                          </a:r>
                          <a:endParaRPr lang="en-US" sz="4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80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22</m:t>
                                    </m:r>
                                  </m:num>
                                  <m:den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105</m:t>
                                    </m:r>
                                  </m:den>
                                </m:f>
                                <m:r>
                                  <a:rPr lang="en-US" sz="480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÷</m:t>
                                </m:r>
                                <m:f>
                                  <m:fPr>
                                    <m:ctrlPr>
                                      <a:rPr lang="en-US" sz="48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sz="4800" b="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7173623"/>
                  </p:ext>
                </p:extLst>
              </p:nvPr>
            </p:nvGraphicFramePr>
            <p:xfrm>
              <a:off x="838200" y="1295400"/>
              <a:ext cx="7467600" cy="510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467600"/>
                  </a:tblGrid>
                  <a:tr h="5105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2" t="-238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5677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227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4-5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6388242"/>
                  </p:ext>
                </p:extLst>
              </p:nvPr>
            </p:nvGraphicFramePr>
            <p:xfrm>
              <a:off x="3505200" y="1447800"/>
              <a:ext cx="2026920" cy="26249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800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80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8000" b="0" i="1" dirty="0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21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8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6388242"/>
                  </p:ext>
                </p:extLst>
              </p:nvPr>
            </p:nvGraphicFramePr>
            <p:xfrm>
              <a:off x="3505200" y="1447800"/>
              <a:ext cx="2026920" cy="26249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26920"/>
                  </a:tblGrid>
                  <a:tr h="2624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33" b="-2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58452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4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81661"/>
              </p:ext>
            </p:extLst>
          </p:nvPr>
        </p:nvGraphicFramePr>
        <p:xfrm>
          <a:off x="914400" y="1219200"/>
          <a:ext cx="7315200" cy="4419599"/>
        </p:xfrm>
        <a:graphic>
          <a:graphicData uri="http://schemas.openxmlformats.org/drawingml/2006/table">
            <a:tbl>
              <a:tblPr firstRow="1" firstCol="1" bandRow="1"/>
              <a:tblGrid>
                <a:gridCol w="7315200"/>
              </a:tblGrid>
              <a:tr h="441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is the probability</a:t>
                      </a:r>
                      <a:r>
                        <a:rPr lang="en-US" sz="4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choosing an even number from 1 to 30? Express your answer as a percent.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0" i="1" dirty="0" smtClean="0">
                        <a:effectLst/>
                        <a:latin typeface="Cambria Math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208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top sign used in English-speaking countries, as well as in the European Union">
            <a:hlinkClick r:id="rId2" tooltip="Stop sign used in English-speaking countries, as well as in the European Un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84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1-1 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80362"/>
              </p:ext>
            </p:extLst>
          </p:nvPr>
        </p:nvGraphicFramePr>
        <p:xfrm>
          <a:off x="3200400" y="1277112"/>
          <a:ext cx="2499360" cy="1451801"/>
        </p:xfrm>
        <a:graphic>
          <a:graphicData uri="http://schemas.openxmlformats.org/drawingml/2006/table">
            <a:tbl>
              <a:tblPr firstRow="1" firstCol="1" bandRow="1"/>
              <a:tblGrid>
                <a:gridCol w="24993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71.5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4754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Extra 4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Answer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95507"/>
              </p:ext>
            </p:extLst>
          </p:nvPr>
        </p:nvGraphicFramePr>
        <p:xfrm>
          <a:off x="3581400" y="2057400"/>
          <a:ext cx="242316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2423160"/>
              </a:tblGrid>
              <a:tr h="1085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n-US" sz="8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20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5562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1-2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5800" y="1066800"/>
                <a:ext cx="76962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 smtClean="0"/>
                  <a:t>If  </a:t>
                </a:r>
                <a:r>
                  <a:rPr lang="en-US" sz="5400" i="1" dirty="0" smtClean="0"/>
                  <a:t>x</a:t>
                </a:r>
                <a:r>
                  <a:rPr lang="en-US" sz="5400" dirty="0" smtClean="0"/>
                  <a:t> </a:t>
                </a:r>
                <a:r>
                  <a:rPr lang="en-US" sz="5400" dirty="0" smtClean="0">
                    <a:sym typeface="Wingdings"/>
                  </a:rPr>
                  <a:t> y </a:t>
                </a:r>
                <a14:m>
                  <m:oMath xmlns:m="http://schemas.openxmlformats.org/officeDocument/2006/math">
                    <m:r>
                      <a:rPr lang="en-US" sz="5400" i="1" smtClean="0">
                        <a:latin typeface="Cambria Math"/>
                        <a:ea typeface="Cambria Math"/>
                        <a:sym typeface="Wingdings"/>
                      </a:rPr>
                      <m:t>=</m:t>
                    </m:r>
                    <m:r>
                      <a:rPr lang="en-US" sz="5400" b="0" i="1" smtClean="0">
                        <a:latin typeface="Cambria Math"/>
                        <a:ea typeface="Cambria Math"/>
                        <a:sym typeface="Wingdings"/>
                      </a:rPr>
                      <m:t>8</m:t>
                    </m:r>
                    <m:r>
                      <a:rPr lang="en-US" sz="5400" b="0" i="1" smtClean="0">
                        <a:latin typeface="Cambria Math"/>
                        <a:ea typeface="Cambria Math"/>
                        <a:sym typeface="Wingdings"/>
                      </a:rPr>
                      <m:t>𝑥</m:t>
                    </m:r>
                    <m:r>
                      <a:rPr lang="en-US" sz="5400" b="0" i="1" smtClean="0">
                        <a:latin typeface="Cambria Math"/>
                        <a:ea typeface="Cambria Math"/>
                        <a:sym typeface="Wingdings"/>
                      </a:rPr>
                      <m:t> +9</m:t>
                    </m:r>
                    <m:r>
                      <a:rPr lang="en-US" sz="5400" b="0" i="1" smtClean="0">
                        <a:latin typeface="Cambria Math"/>
                        <a:ea typeface="Cambria Math"/>
                        <a:sym typeface="Wingdings"/>
                      </a:rPr>
                      <m:t>𝑦</m:t>
                    </m:r>
                    <m:r>
                      <a:rPr lang="en-US" sz="5400" b="0" i="1" smtClean="0">
                        <a:latin typeface="Cambria Math"/>
                        <a:ea typeface="Cambria Math"/>
                        <a:sym typeface="Wingdings"/>
                      </a:rPr>
                      <m:t> , </m:t>
                    </m:r>
                  </m:oMath>
                </a14:m>
                <a:endParaRPr lang="en-US" sz="5400" b="0" i="1" dirty="0" smtClean="0">
                  <a:latin typeface="Cambria Math"/>
                  <a:ea typeface="Cambria Math"/>
                  <a:sym typeface="Wingdings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5400" b="0" i="0" smtClean="0">
                        <a:latin typeface="Cambria Math"/>
                        <a:ea typeface="Cambria Math"/>
                        <a:sym typeface="Wingdings"/>
                      </a:rPr>
                      <m:t>find</m:t>
                    </m:r>
                    <m:r>
                      <a:rPr lang="en-US" sz="5400" b="0" i="0" smtClean="0">
                        <a:latin typeface="Cambria Math"/>
                        <a:ea typeface="Cambria Math"/>
                        <a:sym typeface="Wingdings"/>
                      </a:rPr>
                      <m:t> </m:t>
                    </m:r>
                  </m:oMath>
                </a14:m>
                <a:r>
                  <a:rPr lang="en-US" sz="5400" dirty="0" smtClean="0"/>
                  <a:t>5 </a:t>
                </a:r>
                <a:r>
                  <a:rPr lang="en-US" sz="5400" dirty="0" smtClean="0">
                    <a:sym typeface="Wingdings"/>
                  </a:rPr>
                  <a:t> 5.</a:t>
                </a:r>
                <a:endParaRPr lang="en-US" sz="5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66800"/>
                <a:ext cx="7696200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4279" t="-10764" b="-20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81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615</Words>
  <Application>Microsoft Office PowerPoint</Application>
  <PresentationFormat>On-screen Show (4:3)</PresentationFormat>
  <Paragraphs>122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McBrayer</dc:creator>
  <cp:lastModifiedBy>Kristy Blackburn</cp:lastModifiedBy>
  <cp:revision>45</cp:revision>
  <dcterms:created xsi:type="dcterms:W3CDTF">2006-08-16T00:00:00Z</dcterms:created>
  <dcterms:modified xsi:type="dcterms:W3CDTF">2013-10-30T15:10:13Z</dcterms:modified>
</cp:coreProperties>
</file>