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notesMasterIdLst>
    <p:notesMasterId r:id="rId74"/>
  </p:notesMasterIdLst>
  <p:handoutMasterIdLst>
    <p:handoutMasterId r:id="rId75"/>
  </p:handoutMasterIdLst>
  <p:sldIdLst>
    <p:sldId id="256" r:id="rId2"/>
    <p:sldId id="257" r:id="rId3"/>
    <p:sldId id="258" r:id="rId4"/>
    <p:sldId id="259" r:id="rId5"/>
    <p:sldId id="262" r:id="rId6"/>
    <p:sldId id="273" r:id="rId7"/>
    <p:sldId id="274" r:id="rId8"/>
    <p:sldId id="375" r:id="rId9"/>
    <p:sldId id="260" r:id="rId10"/>
    <p:sldId id="261" r:id="rId11"/>
    <p:sldId id="263" r:id="rId12"/>
    <p:sldId id="267" r:id="rId13"/>
    <p:sldId id="268" r:id="rId14"/>
    <p:sldId id="269" r:id="rId15"/>
    <p:sldId id="270" r:id="rId16"/>
    <p:sldId id="271" r:id="rId17"/>
    <p:sldId id="272" r:id="rId18"/>
    <p:sldId id="374" r:id="rId19"/>
    <p:sldId id="265" r:id="rId20"/>
    <p:sldId id="266" r:id="rId21"/>
    <p:sldId id="303" r:id="rId22"/>
    <p:sldId id="325" r:id="rId23"/>
    <p:sldId id="279" r:id="rId24"/>
    <p:sldId id="280" r:id="rId25"/>
    <p:sldId id="281" r:id="rId26"/>
    <p:sldId id="344" r:id="rId27"/>
    <p:sldId id="345" r:id="rId28"/>
    <p:sldId id="347" r:id="rId29"/>
    <p:sldId id="285" r:id="rId30"/>
    <p:sldId id="286" r:id="rId31"/>
    <p:sldId id="287" r:id="rId32"/>
    <p:sldId id="282" r:id="rId33"/>
    <p:sldId id="283" r:id="rId34"/>
    <p:sldId id="284" r:id="rId35"/>
    <p:sldId id="288" r:id="rId36"/>
    <p:sldId id="289" r:id="rId37"/>
    <p:sldId id="290" r:id="rId38"/>
    <p:sldId id="304" r:id="rId39"/>
    <p:sldId id="326" r:id="rId40"/>
    <p:sldId id="297" r:id="rId41"/>
    <p:sldId id="298" r:id="rId42"/>
    <p:sldId id="299" r:id="rId43"/>
    <p:sldId id="300" r:id="rId44"/>
    <p:sldId id="301" r:id="rId45"/>
    <p:sldId id="302" r:id="rId46"/>
    <p:sldId id="294" r:id="rId47"/>
    <p:sldId id="295" r:id="rId48"/>
    <p:sldId id="296" r:id="rId49"/>
    <p:sldId id="351" r:id="rId50"/>
    <p:sldId id="352" r:id="rId51"/>
    <p:sldId id="353" r:id="rId52"/>
    <p:sldId id="291" r:id="rId53"/>
    <p:sldId id="292" r:id="rId54"/>
    <p:sldId id="293" r:id="rId55"/>
    <p:sldId id="308" r:id="rId56"/>
    <p:sldId id="324" r:id="rId57"/>
    <p:sldId id="379" r:id="rId58"/>
    <p:sldId id="319" r:id="rId59"/>
    <p:sldId id="380" r:id="rId60"/>
    <p:sldId id="381" r:id="rId61"/>
    <p:sldId id="382" r:id="rId62"/>
    <p:sldId id="383" r:id="rId63"/>
    <p:sldId id="309" r:id="rId64"/>
    <p:sldId id="310" r:id="rId65"/>
    <p:sldId id="311" r:id="rId66"/>
    <p:sldId id="376" r:id="rId67"/>
    <p:sldId id="377" r:id="rId68"/>
    <p:sldId id="378" r:id="rId69"/>
    <p:sldId id="348" r:id="rId70"/>
    <p:sldId id="349" r:id="rId71"/>
    <p:sldId id="350" r:id="rId72"/>
    <p:sldId id="327" r:id="rId7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  <a:srgbClr val="A162D0"/>
    <a:srgbClr val="BB91D3"/>
    <a:srgbClr val="BC6E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 snapVertSplitter="1" vertBarState="minimized" horzBarState="maximized">
    <p:restoredLeft sz="34577" autoAdjust="0"/>
    <p:restoredTop sz="86475" autoAdjust="0"/>
  </p:normalViewPr>
  <p:slideViewPr>
    <p:cSldViewPr snapToObjects="1">
      <p:cViewPr>
        <p:scale>
          <a:sx n="75" d="100"/>
          <a:sy n="75" d="100"/>
        </p:scale>
        <p:origin x="-1974" y="-4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70" d="100"/>
          <a:sy n="70" d="100"/>
        </p:scale>
        <p:origin x="-324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notesMaster" Target="notesMasters/notesMaster1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B76060-6F5E-427D-9797-2F33C9AFE57A}" type="datetimeFigureOut">
              <a:rPr lang="en-US" smtClean="0"/>
              <a:pPr/>
              <a:t>2/26/2014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A44504-5977-42B5-A6F0-93590A8B04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563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F20191-332F-47EE-9714-F412D00B2842}" type="datetimeFigureOut">
              <a:rPr lang="en-US" smtClean="0"/>
              <a:pPr/>
              <a:t>2/26/2014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48C2EA-30B4-4627-A8ED-D05B7C045E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711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Change 2.4</a:t>
            </a:r>
            <a:r>
              <a:rPr lang="en-US" baseline="0" dirty="0" smtClean="0"/>
              <a:t> to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Change the font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34</a:t>
            </a:fld>
            <a:endParaRPr lang="en-US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35</a:t>
            </a:fld>
            <a:endParaRPr lang="en-US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36</a:t>
            </a:fld>
            <a:endParaRPr lang="en-US" dirty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37</a:t>
            </a:fld>
            <a:endParaRPr lang="en-US" dirty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38</a:t>
            </a:fld>
            <a:endParaRPr lang="en-US" dirty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39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40</a:t>
            </a:fld>
            <a:endParaRPr lang="en-US" dirty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41</a:t>
            </a:fld>
            <a:endParaRPr lang="en-US" dirty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42</a:t>
            </a:fld>
            <a:endParaRPr lang="en-US" dirty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43</a:t>
            </a:fld>
            <a:endParaRPr lang="en-US" dirty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44</a:t>
            </a:fld>
            <a:endParaRPr lang="en-US" dirty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45</a:t>
            </a:fld>
            <a:endParaRPr lang="en-US" dirty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46</a:t>
            </a:fld>
            <a:endParaRPr lang="en-US" dirty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47</a:t>
            </a:fld>
            <a:endParaRPr lang="en-US" dirty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48</a:t>
            </a:fld>
            <a:endParaRPr lang="en-US" dirty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49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50</a:t>
            </a:fld>
            <a:endParaRPr lang="en-US" dirty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51</a:t>
            </a:fld>
            <a:endParaRPr lang="en-US" dirty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52</a:t>
            </a:fld>
            <a:endParaRPr lang="en-US" dirty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53</a:t>
            </a:fld>
            <a:endParaRPr lang="en-US" dirty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54</a:t>
            </a:fld>
            <a:endParaRPr lang="en-US" dirty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55</a:t>
            </a:fld>
            <a:endParaRPr lang="en-US" dirty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56</a:t>
            </a:fld>
            <a:endParaRPr lang="en-US" dirty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57</a:t>
            </a:fld>
            <a:endParaRPr lang="en-US" dirty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58</a:t>
            </a:fld>
            <a:endParaRPr lang="en-US" dirty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59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Make fractions actual fractions</a:t>
            </a:r>
            <a:r>
              <a:rPr lang="en-US" baseline="0" dirty="0" smtClean="0"/>
              <a:t> </a:t>
            </a:r>
            <a:endParaRPr lang="en-US" dirty="0" smtClean="0"/>
          </a:p>
          <a:p>
            <a:r>
              <a:rPr lang="en-US" dirty="0" smtClean="0"/>
              <a:t>Same as last year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60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891175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61</a:t>
            </a:fld>
            <a:endParaRPr lang="en-US" dirty="0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62</a:t>
            </a:fld>
            <a:endParaRPr lang="en-US" dirty="0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63</a:t>
            </a:fld>
            <a:endParaRPr lang="en-US" dirty="0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64</a:t>
            </a:fld>
            <a:endParaRPr lang="en-US" dirty="0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65</a:t>
            </a:fld>
            <a:endParaRPr lang="en-US" dirty="0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66</a:t>
            </a:fld>
            <a:endParaRPr lang="en-US" dirty="0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67</a:t>
            </a:fld>
            <a:endParaRPr lang="en-US" dirty="0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68</a:t>
            </a:fld>
            <a:endParaRPr lang="en-US" dirty="0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69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70</a:t>
            </a:fld>
            <a:endParaRPr lang="en-US" dirty="0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71</a:t>
            </a:fld>
            <a:endParaRPr lang="en-US" dirty="0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72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452C5-EFBA-C848-BF2F-B5DF007C2401}" type="datetimeFigureOut">
              <a:rPr lang="en-US" smtClean="0"/>
              <a:pPr/>
              <a:t>2/26/2014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12EF-CC1D-1545-9B22-BCC167E1DEA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452C5-EFBA-C848-BF2F-B5DF007C2401}" type="datetimeFigureOut">
              <a:rPr lang="en-US" smtClean="0"/>
              <a:pPr/>
              <a:t>2/26/2014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12EF-CC1D-1545-9B22-BCC167E1DEA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78" descr="F:\Desktop\2009-2010 - 143GB\pics\ASFA.jpg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" y="5558409"/>
            <a:ext cx="2114550" cy="1299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452C5-EFBA-C848-BF2F-B5DF007C2401}" type="datetimeFigureOut">
              <a:rPr lang="en-US" smtClean="0"/>
              <a:pPr/>
              <a:t>2/26/2014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12EF-CC1D-1545-9B22-BCC167E1DEA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78" descr="F:\Desktop\2009-2010 - 143GB\pics\ASFA.jpg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" y="5558409"/>
            <a:ext cx="2114550" cy="1299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452C5-EFBA-C848-BF2F-B5DF007C2401}" type="datetimeFigureOut">
              <a:rPr lang="en-US" smtClean="0"/>
              <a:pPr/>
              <a:t>2/26/2014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12EF-CC1D-1545-9B22-BCC167E1DEA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78" descr="F:\Desktop\2009-2010 - 143GB\pics\ASFA.jpg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" y="5558409"/>
            <a:ext cx="2114550" cy="1299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452C5-EFBA-C848-BF2F-B5DF007C2401}" type="datetimeFigureOut">
              <a:rPr lang="en-US" smtClean="0"/>
              <a:pPr/>
              <a:t>2/26/2014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12EF-CC1D-1545-9B22-BCC167E1DEA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78" descr="F:\Desktop\2009-2010 - 143GB\pics\ASFA.jpg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" y="5558409"/>
            <a:ext cx="2114550" cy="1299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452C5-EFBA-C848-BF2F-B5DF007C2401}" type="datetimeFigureOut">
              <a:rPr lang="en-US" smtClean="0"/>
              <a:pPr/>
              <a:t>2/26/2014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12EF-CC1D-1545-9B22-BCC167E1DEA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8" descr="F:\Desktop\2009-2010 - 143GB\pics\ASFA.jpg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" y="5558409"/>
            <a:ext cx="2114550" cy="1299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452C5-EFBA-C848-BF2F-B5DF007C2401}" type="datetimeFigureOut">
              <a:rPr lang="en-US" smtClean="0"/>
              <a:pPr/>
              <a:t>2/26/2014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12EF-CC1D-1545-9B22-BCC167E1DEA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78" descr="F:\Desktop\2009-2010 - 143GB\pics\ASFA.jpg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" y="5558409"/>
            <a:ext cx="2114550" cy="1299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452C5-EFBA-C848-BF2F-B5DF007C2401}" type="datetimeFigureOut">
              <a:rPr lang="en-US" smtClean="0"/>
              <a:pPr/>
              <a:t>2/26/2014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12EF-CC1D-1545-9B22-BCC167E1DEA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78" descr="F:\Desktop\2009-2010 - 143GB\pics\ASFA.jpg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" y="5558409"/>
            <a:ext cx="2114550" cy="1299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452C5-EFBA-C848-BF2F-B5DF007C2401}" type="datetimeFigureOut">
              <a:rPr lang="en-US" smtClean="0"/>
              <a:pPr/>
              <a:t>2/26/2014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12EF-CC1D-1545-9B22-BCC167E1DEA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78" descr="F:\Desktop\2009-2010 - 143GB\pics\ASFA.jpg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" y="5558409"/>
            <a:ext cx="2114550" cy="1299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452C5-EFBA-C848-BF2F-B5DF007C2401}" type="datetimeFigureOut">
              <a:rPr lang="en-US" smtClean="0"/>
              <a:pPr/>
              <a:t>2/26/2014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12EF-CC1D-1545-9B22-BCC167E1DEA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8" descr="F:\Desktop\2009-2010 - 143GB\pics\ASFA.jpg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" y="5558409"/>
            <a:ext cx="2114550" cy="1299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452C5-EFBA-C848-BF2F-B5DF007C2401}" type="datetimeFigureOut">
              <a:rPr lang="en-US" smtClean="0"/>
              <a:pPr/>
              <a:t>2/26/2014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12EF-CC1D-1545-9B22-BCC167E1DEA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pic>
        <p:nvPicPr>
          <p:cNvPr id="16" name="Picture 78" descr="F:\Desktop\2009-2010 - 143GB\pics\ASFA.jpg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" y="5558409"/>
            <a:ext cx="2114550" cy="1299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D17452C5-EFBA-C848-BF2F-B5DF007C2401}" type="datetimeFigureOut">
              <a:rPr lang="en-US" smtClean="0"/>
              <a:pPr/>
              <a:t>2/26/2014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A08912EF-CC1D-1545-9B22-BCC167E1DEA1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8" name="Picture 78" descr="F:\Desktop\2009-2010 - 143GB\pics\ASFA.jpg"/>
          <p:cNvPicPr>
            <a:picLocks noChangeAspect="1" noChangeArrowheads="1"/>
          </p:cNvPicPr>
          <p:nvPr userDrawn="1"/>
        </p:nvPicPr>
        <p:blipFill>
          <a:blip r:embed="rId1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" y="5558409"/>
            <a:ext cx="2114550" cy="1299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ideo" Target="iTunes:iTunes%20Music:Gabriel%20Spieler:Ciphering:Stop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video" Target="iTunes:iTunes%20Music:Gabriel%20Spieler:Ciphering:Second%20Interval.mp3" TargetMode="External"/><Relationship Id="rId7" Type="http://schemas.openxmlformats.org/officeDocument/2006/relationships/image" Target="../media/image6.png"/><Relationship Id="rId2" Type="http://schemas.openxmlformats.org/officeDocument/2006/relationships/video" Target="iTunes:iTunes%20Music:Gabriel%20Spieler:Ciphering:5%20Seconds.mp3" TargetMode="External"/><Relationship Id="rId1" Type="http://schemas.openxmlformats.org/officeDocument/2006/relationships/video" Target="iTunes:iTunes%20Music:Gabriel%20Spieler:Ciphering:Begin.mp3" TargetMode="External"/><Relationship Id="rId6" Type="http://schemas.openxmlformats.org/officeDocument/2006/relationships/image" Target="../media/image3.png"/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ideo" Target="iTunes:iTunes%20Music:Gabriel%20Spieler:Ciphering:Stop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iTunes:iTunes%20Music:Gabriel%20Spieler:Ciphering:Second%20Interval.mp3" TargetMode="External"/><Relationship Id="rId1" Type="http://schemas.openxmlformats.org/officeDocument/2006/relationships/video" Target="iTunes:iTunes%20Music:Gabriel%20Spieler:Ciphering:5%20Seconds.mp3" TargetMode="External"/><Relationship Id="rId5" Type="http://schemas.openxmlformats.org/officeDocument/2006/relationships/image" Target="../media/image3.png"/><Relationship Id="rId4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ideo" Target="iTunes:iTunes%20Music:Gabriel%20Spieler:Ciphering:Stop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video" Target="iTunes:iTunes%20Music:Gabriel%20Spieler:Ciphering:Second%20Interval.mp3" TargetMode="External"/><Relationship Id="rId2" Type="http://schemas.openxmlformats.org/officeDocument/2006/relationships/video" Target="iTunes:iTunes%20Music:Gabriel%20Spieler:Ciphering:5%20Seconds.mp3" TargetMode="External"/><Relationship Id="rId1" Type="http://schemas.openxmlformats.org/officeDocument/2006/relationships/video" Target="iTunes:iTunes%20Music:Gabriel%20Spieler:Ciphering:Begin.mp3" TargetMode="External"/><Relationship Id="rId6" Type="http://schemas.openxmlformats.org/officeDocument/2006/relationships/image" Target="../media/image3.png"/><Relationship Id="rId5" Type="http://schemas.openxmlformats.org/officeDocument/2006/relationships/notesSlide" Target="../notesSlides/notesSlide18.xml"/><Relationship Id="rId4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ideo" Target="iTunes:iTunes%20Music:Gabriel%20Spieler:Ciphering:Stop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video" Target="iTunes:iTunes%20Music:Gabriel%20Spieler:Ciphering:Second%20Interval.mp3" TargetMode="External"/><Relationship Id="rId7" Type="http://schemas.openxmlformats.org/officeDocument/2006/relationships/oleObject" Target="../embeddings/oleObject1.bin"/><Relationship Id="rId2" Type="http://schemas.openxmlformats.org/officeDocument/2006/relationships/video" Target="iTunes:iTunes%20Music:Gabriel%20Spieler:Ciphering:5%20Seconds.mp3" TargetMode="Externa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video" Target="iTunes:iTunes%20Music:Gabriel%20Spieler:Ciphering:Second%20Interval.mp3" TargetMode="External"/><Relationship Id="rId7" Type="http://schemas.openxmlformats.org/officeDocument/2006/relationships/image" Target="../media/image9.png"/><Relationship Id="rId2" Type="http://schemas.openxmlformats.org/officeDocument/2006/relationships/video" Target="iTunes:iTunes%20Music:Gabriel%20Spieler:Ciphering:5%20Seconds.mp3" TargetMode="External"/><Relationship Id="rId1" Type="http://schemas.openxmlformats.org/officeDocument/2006/relationships/video" Target="iTunes:iTunes%20Music:Gabriel%20Spieler:Ciphering:Begin.mp3" TargetMode="External"/><Relationship Id="rId6" Type="http://schemas.openxmlformats.org/officeDocument/2006/relationships/image" Target="../media/image3.png"/><Relationship Id="rId5" Type="http://schemas.openxmlformats.org/officeDocument/2006/relationships/notesSlide" Target="../notesSlides/notesSlide23.xml"/><Relationship Id="rId4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ideo" Target="iTunes:iTunes%20Music:Gabriel%20Spieler:Ciphering:Stop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video" Target="iTunes:iTunes%20Music:Gabriel%20Spieler:Ciphering:Second%20Interval.mp3" TargetMode="External"/><Relationship Id="rId2" Type="http://schemas.openxmlformats.org/officeDocument/2006/relationships/video" Target="iTunes:iTunes%20Music:Gabriel%20Spieler:Ciphering:5%20Seconds.mp3" TargetMode="External"/><Relationship Id="rId1" Type="http://schemas.openxmlformats.org/officeDocument/2006/relationships/video" Target="iTunes:iTunes%20Music:Gabriel%20Spieler:Ciphering:Begin.mp3" TargetMode="External"/><Relationship Id="rId6" Type="http://schemas.openxmlformats.org/officeDocument/2006/relationships/image" Target="../media/image3.png"/><Relationship Id="rId5" Type="http://schemas.openxmlformats.org/officeDocument/2006/relationships/notesSlide" Target="../notesSlides/notesSlide26.xml"/><Relationship Id="rId4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video" Target="iTunes:iTunes%20Music:Gabriel%20Spieler:Ciphering:Stop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iTunes:iTunes%20Music:Gabriel%20Spieler:Ciphering:Second%20Interval.mp3" TargetMode="External"/><Relationship Id="rId1" Type="http://schemas.openxmlformats.org/officeDocument/2006/relationships/video" Target="iTunes:iTunes%20Music:Gabriel%20Spieler:Ciphering:5%20Seconds.mp3" TargetMode="External"/><Relationship Id="rId5" Type="http://schemas.openxmlformats.org/officeDocument/2006/relationships/image" Target="../media/image3.png"/><Relationship Id="rId4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ideo" Target="iTunes:iTunes%20Music:Gabriel%20Spieler:Ciphering:Stop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video" Target="iTunes:iTunes%20Music:Gabriel%20Spieler:Ciphering:Stop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video" Target="iTunes:iTunes%20Music:Gabriel%20Spieler:Ciphering:Second%20Interval.mp3" TargetMode="External"/><Relationship Id="rId2" Type="http://schemas.openxmlformats.org/officeDocument/2006/relationships/video" Target="iTunes:iTunes%20Music:Gabriel%20Spieler:Ciphering:5%20Seconds.mp3" TargetMode="External"/><Relationship Id="rId1" Type="http://schemas.openxmlformats.org/officeDocument/2006/relationships/video" Target="iTunes:iTunes%20Music:Gabriel%20Spieler:Ciphering:Begin.mp3" TargetMode="External"/><Relationship Id="rId6" Type="http://schemas.openxmlformats.org/officeDocument/2006/relationships/image" Target="../media/image3.png"/><Relationship Id="rId5" Type="http://schemas.openxmlformats.org/officeDocument/2006/relationships/notesSlide" Target="../notesSlides/notesSlide32.xml"/><Relationship Id="rId4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video" Target="iTunes:iTunes%20Music:Gabriel%20Spieler:Ciphering:Stop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iTunes:iTunes%20Music:Gabriel%20Spieler:Ciphering:Second%20Interval.mp3" TargetMode="External"/><Relationship Id="rId1" Type="http://schemas.openxmlformats.org/officeDocument/2006/relationships/video" Target="iTunes:iTunes%20Music:Gabriel%20Spieler:Ciphering:5%20Seconds.mp3" TargetMode="External"/><Relationship Id="rId5" Type="http://schemas.openxmlformats.org/officeDocument/2006/relationships/image" Target="../media/image3.png"/><Relationship Id="rId4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.xml"/><Relationship Id="rId1" Type="http://schemas.openxmlformats.org/officeDocument/2006/relationships/video" Target="iTunes:iTunes%20Music:Gabriel%20Spieler:Ciphering:Stop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video" Target="iTunes:iTunes%20Music:Gabriel%20Spieler:Ciphering:Second%20Interval.mp3" TargetMode="External"/><Relationship Id="rId2" Type="http://schemas.openxmlformats.org/officeDocument/2006/relationships/video" Target="iTunes:iTunes%20Music:Gabriel%20Spieler:Ciphering:5%20Seconds.mp3" TargetMode="External"/><Relationship Id="rId1" Type="http://schemas.openxmlformats.org/officeDocument/2006/relationships/video" Target="iTunes:iTunes%20Music:Gabriel%20Spieler:Ciphering:Begin.mp3" TargetMode="External"/><Relationship Id="rId6" Type="http://schemas.openxmlformats.org/officeDocument/2006/relationships/image" Target="../media/image3.png"/><Relationship Id="rId5" Type="http://schemas.openxmlformats.org/officeDocument/2006/relationships/notesSlide" Target="../notesSlides/notesSlide40.xml"/><Relationship Id="rId4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2.xml"/><Relationship Id="rId1" Type="http://schemas.openxmlformats.org/officeDocument/2006/relationships/video" Target="iTunes:iTunes%20Music:Gabriel%20Spieler:Ciphering:Stop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iTunes:iTunes%20Music:Gabriel%20Spieler:Ciphering:Second%20Interval.mp3" TargetMode="External"/><Relationship Id="rId1" Type="http://schemas.openxmlformats.org/officeDocument/2006/relationships/video" Target="iTunes:iTunes%20Music:Gabriel%20Spieler:Ciphering:5%20Seconds.mp3" TargetMode="External"/><Relationship Id="rId5" Type="http://schemas.openxmlformats.org/officeDocument/2006/relationships/image" Target="../media/image3.png"/><Relationship Id="rId4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2" Type="http://schemas.openxmlformats.org/officeDocument/2006/relationships/slideLayout" Target="../slideLayouts/slideLayout2.xml"/><Relationship Id="rId1" Type="http://schemas.openxmlformats.org/officeDocument/2006/relationships/video" Target="iTunes:iTunes%20Music:Gabriel%20Spieler:Ciphering:Stop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iTunes:iTunes%20Music:Gabriel%20Spieler:Ciphering:Second%20Interval.mp3" TargetMode="External"/><Relationship Id="rId1" Type="http://schemas.openxmlformats.org/officeDocument/2006/relationships/video" Target="iTunes:iTunes%20Music:Gabriel%20Spieler:Ciphering:5%20Seconds.mp3" TargetMode="External"/><Relationship Id="rId5" Type="http://schemas.openxmlformats.org/officeDocument/2006/relationships/image" Target="../media/image3.png"/><Relationship Id="rId4" Type="http://schemas.openxmlformats.org/officeDocument/2006/relationships/notesSlide" Target="../notesSlides/notesSlide46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7.xml"/><Relationship Id="rId2" Type="http://schemas.openxmlformats.org/officeDocument/2006/relationships/slideLayout" Target="../slideLayouts/slideLayout2.xml"/><Relationship Id="rId1" Type="http://schemas.openxmlformats.org/officeDocument/2006/relationships/video" Target="iTunes:iTunes%20Music:Gabriel%20Spieler:Ciphering:Stop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iTunes:iTunes%20Music:Gabriel%20Spieler:Ciphering:Second%20Interval.mp3" TargetMode="External"/><Relationship Id="rId1" Type="http://schemas.openxmlformats.org/officeDocument/2006/relationships/video" Target="iTunes:iTunes%20Music:Gabriel%20Spieler:Ciphering:5%20Seconds.mp3" TargetMode="External"/><Relationship Id="rId5" Type="http://schemas.openxmlformats.org/officeDocument/2006/relationships/image" Target="../media/image3.png"/><Relationship Id="rId4" Type="http://schemas.openxmlformats.org/officeDocument/2006/relationships/notesSlide" Target="../notesSlides/notesSlide4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0.xml"/><Relationship Id="rId2" Type="http://schemas.openxmlformats.org/officeDocument/2006/relationships/slideLayout" Target="../slideLayouts/slideLayout2.xml"/><Relationship Id="rId1" Type="http://schemas.openxmlformats.org/officeDocument/2006/relationships/video" Target="iTunes:iTunes%20Music:Gabriel%20Spieler:Ciphering:Stop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iTunes:iTunes%20Music:Gabriel%20Spieler:Ciphering:Second%20Interval.mp3" TargetMode="External"/><Relationship Id="rId1" Type="http://schemas.openxmlformats.org/officeDocument/2006/relationships/video" Target="iTunes:iTunes%20Music:Gabriel%20Spieler:Ciphering:5%20Seconds.mp3" TargetMode="External"/><Relationship Id="rId5" Type="http://schemas.openxmlformats.org/officeDocument/2006/relationships/image" Target="../media/image3.png"/><Relationship Id="rId4" Type="http://schemas.openxmlformats.org/officeDocument/2006/relationships/notesSlide" Target="../notesSlides/notesSlide5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3.xml"/><Relationship Id="rId2" Type="http://schemas.openxmlformats.org/officeDocument/2006/relationships/slideLayout" Target="../slideLayouts/slideLayout2.xml"/><Relationship Id="rId1" Type="http://schemas.openxmlformats.org/officeDocument/2006/relationships/video" Target="iTunes:iTunes%20Music:Gabriel%20Spieler:Ciphering:Stop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iTunes:iTunes%20Music:Gabriel%20Spieler:Ciphering:Second%20Interval.mp3" TargetMode="External"/><Relationship Id="rId1" Type="http://schemas.openxmlformats.org/officeDocument/2006/relationships/video" Target="iTunes:iTunes%20Music:Gabriel%20Spieler:Ciphering:5%20Seconds.mp3" TargetMode="External"/><Relationship Id="rId5" Type="http://schemas.openxmlformats.org/officeDocument/2006/relationships/image" Target="../media/image3.png"/><Relationship Id="rId4" Type="http://schemas.openxmlformats.org/officeDocument/2006/relationships/notesSlide" Target="../notesSlides/notesSlide57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8.xml"/><Relationship Id="rId2" Type="http://schemas.openxmlformats.org/officeDocument/2006/relationships/slideLayout" Target="../slideLayouts/slideLayout2.xml"/><Relationship Id="rId1" Type="http://schemas.openxmlformats.org/officeDocument/2006/relationships/video" Target="iTunes:iTunes%20Music:Gabriel%20Spieler:Ciphering:Stop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video" Target="iTunes:iTunes%20Music:Gabriel%20Spieler:Ciphering:Second%20Interval.mp3" TargetMode="External"/><Relationship Id="rId2" Type="http://schemas.openxmlformats.org/officeDocument/2006/relationships/video" Target="iTunes:iTunes%20Music:Gabriel%20Spieler:Ciphering:5%20Seconds.mp3" TargetMode="External"/><Relationship Id="rId1" Type="http://schemas.openxmlformats.org/officeDocument/2006/relationships/video" Target="iTunes:iTunes%20Music:Gabriel%20Spieler:Ciphering:Begin.mp3" TargetMode="External"/><Relationship Id="rId6" Type="http://schemas.openxmlformats.org/officeDocument/2006/relationships/image" Target="../media/image3.png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iTunes:iTunes%20Music:Gabriel%20Spieler:Ciphering:Second%20Interval.mp3" TargetMode="External"/><Relationship Id="rId1" Type="http://schemas.openxmlformats.org/officeDocument/2006/relationships/video" Target="iTunes:iTunes%20Music:Gabriel%20Spieler:Ciphering:5%20Seconds.mp3" TargetMode="External"/><Relationship Id="rId5" Type="http://schemas.openxmlformats.org/officeDocument/2006/relationships/image" Target="../media/image3.png"/><Relationship Id="rId4" Type="http://schemas.openxmlformats.org/officeDocument/2006/relationships/notesSlide" Target="../notesSlides/notesSlide60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1.xml"/><Relationship Id="rId2" Type="http://schemas.openxmlformats.org/officeDocument/2006/relationships/slideLayout" Target="../slideLayouts/slideLayout2.xml"/><Relationship Id="rId1" Type="http://schemas.openxmlformats.org/officeDocument/2006/relationships/video" Target="iTunes:iTunes%20Music:Gabriel%20Spieler:Ciphering:Stop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video" Target="iTunes:iTunes%20Music:Gabriel%20Spieler:Ciphering:Second%20Interval.mp3" TargetMode="External"/><Relationship Id="rId2" Type="http://schemas.openxmlformats.org/officeDocument/2006/relationships/video" Target="iTunes:iTunes%20Music:Gabriel%20Spieler:Ciphering:5%20Seconds.mp3" TargetMode="External"/><Relationship Id="rId1" Type="http://schemas.openxmlformats.org/officeDocument/2006/relationships/video" Target="iTunes:iTunes%20Music:Gabriel%20Spieler:Ciphering:Begin.mp3" TargetMode="External"/><Relationship Id="rId6" Type="http://schemas.openxmlformats.org/officeDocument/2006/relationships/image" Target="../media/image3.png"/><Relationship Id="rId5" Type="http://schemas.openxmlformats.org/officeDocument/2006/relationships/notesSlide" Target="../notesSlides/notesSlide63.xml"/><Relationship Id="rId4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4.xml"/><Relationship Id="rId2" Type="http://schemas.openxmlformats.org/officeDocument/2006/relationships/slideLayout" Target="../slideLayouts/slideLayout2.xml"/><Relationship Id="rId1" Type="http://schemas.openxmlformats.org/officeDocument/2006/relationships/video" Target="iTunes:iTunes%20Music:Gabriel%20Spieler:Ciphering:Stop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video" Target="iTunes:iTunes%20Music:Gabriel%20Spieler:Ciphering:Second%20Interval.mp3" TargetMode="External"/><Relationship Id="rId2" Type="http://schemas.openxmlformats.org/officeDocument/2006/relationships/video" Target="iTunes:iTunes%20Music:Gabriel%20Spieler:Ciphering:5%20Seconds.mp3" TargetMode="External"/><Relationship Id="rId1" Type="http://schemas.openxmlformats.org/officeDocument/2006/relationships/video" Target="iTunes:iTunes%20Music:Gabriel%20Spieler:Ciphering:Begin.mp3" TargetMode="External"/><Relationship Id="rId6" Type="http://schemas.openxmlformats.org/officeDocument/2006/relationships/image" Target="../media/image3.png"/><Relationship Id="rId5" Type="http://schemas.openxmlformats.org/officeDocument/2006/relationships/notesSlide" Target="../notesSlides/notesSlide66.xml"/><Relationship Id="rId4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7.xml"/><Relationship Id="rId2" Type="http://schemas.openxmlformats.org/officeDocument/2006/relationships/slideLayout" Target="../slideLayouts/slideLayout2.xml"/><Relationship Id="rId1" Type="http://schemas.openxmlformats.org/officeDocument/2006/relationships/video" Target="iTunes:iTunes%20Music:Gabriel%20Spieler:Ciphering:Stop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iTunes:iTunes%20Music:Gabriel%20Spieler:Ciphering:Second%20Interval.mp3" TargetMode="External"/><Relationship Id="rId1" Type="http://schemas.openxmlformats.org/officeDocument/2006/relationships/video" Target="iTunes:iTunes%20Music:Gabriel%20Spieler:Ciphering:5%20Seconds.mp3" TargetMode="External"/><Relationship Id="rId5" Type="http://schemas.openxmlformats.org/officeDocument/2006/relationships/image" Target="../media/image3.png"/><Relationship Id="rId4" Type="http://schemas.openxmlformats.org/officeDocument/2006/relationships/notesSlide" Target="../notesSlides/notesSlide6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ideo" Target="iTunes:iTunes%20Music:Gabriel%20Spieler:Ciphering:Stop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0.xml"/><Relationship Id="rId2" Type="http://schemas.openxmlformats.org/officeDocument/2006/relationships/slideLayout" Target="../slideLayouts/slideLayout2.xml"/><Relationship Id="rId1" Type="http://schemas.openxmlformats.org/officeDocument/2006/relationships/video" Target="iTunes:iTunes%20Music:Gabriel%20Spieler:Ciphering:Stop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iTunes:iTunes%20Music:Gabriel%20Spieler:Ciphering:Second%20Interval.mp3" TargetMode="External"/><Relationship Id="rId1" Type="http://schemas.openxmlformats.org/officeDocument/2006/relationships/video" Target="iTunes:iTunes%20Music:Gabriel%20Spieler:Ciphering:5%20Seconds.mp3" TargetMode="External"/><Relationship Id="rId5" Type="http://schemas.openxmlformats.org/officeDocument/2006/relationships/image" Target="../media/image3.png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Hoover Ciphering Practice Test</a:t>
            </a:r>
            <a:endParaRPr lang="en-US" sz="3600" dirty="0">
              <a:solidFill>
                <a:schemeClr val="tx1"/>
              </a:solidFill>
              <a:latin typeface="Arial Narrow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600px-Stop_sig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1200" y="838200"/>
            <a:ext cx="53149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Stop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304800" y="6324600"/>
            <a:ext cx="0" cy="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 pitchFamily="18" charset="0"/>
              </a:rPr>
              <a:t>1.2 Answer:</a:t>
            </a:r>
            <a:endParaRPr lang="en-US" b="1" dirty="0">
              <a:latin typeface="Arial Narrow" pitchFamily="34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34842" y="1371600"/>
                <a:ext cx="7125112" cy="4051437"/>
              </a:xfrm>
            </p:spPr>
            <p:txBody>
              <a:bodyPr>
                <a:normAutofit/>
              </a:bodyPr>
              <a:lstStyle/>
              <a:p>
                <a:pPr algn="ctr">
                  <a:buNone/>
                </a:pPr>
                <a:endParaRPr lang="en-US" sz="3600" dirty="0" smtClean="0">
                  <a:latin typeface="Arial Narrow" pitchFamily="34" charset="0"/>
                  <a:cs typeface="Times New Roman" pitchFamily="18" charset="0"/>
                </a:endParaRPr>
              </a:p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88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8800" b="0" i="1" smtClean="0">
                              <a:latin typeface="Cambria Math"/>
                              <a:cs typeface="Times New Roman" pitchFamily="18" charset="0"/>
                            </a:rPr>
                            <m:t>40</m:t>
                          </m:r>
                        </m:num>
                        <m:den>
                          <m:r>
                            <a:rPr lang="en-US" sz="8800" b="0" i="1" smtClean="0">
                              <a:latin typeface="Cambria Math"/>
                              <a:cs typeface="Times New Roman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5400" dirty="0">
                  <a:latin typeface="Arial Narrow" pitchFamily="34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34842" y="1371600"/>
                <a:ext cx="7125112" cy="4051437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 pitchFamily="18" charset="0"/>
              </a:rPr>
              <a:t>Question 1.3</a:t>
            </a:r>
            <a:endParaRPr lang="en-US" b="1" dirty="0">
              <a:latin typeface="Arial Narrow" pitchFamily="34" charset="0"/>
              <a:cs typeface="Times New Roman" pitchFamily="18" charset="0"/>
            </a:endParaRPr>
          </a:p>
        </p:txBody>
      </p:sp>
      <p:pic>
        <p:nvPicPr>
          <p:cNvPr id="147" name="Begin.mp3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6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2:00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</a:t>
            </a:r>
            <a:r>
              <a:rPr lang="en-US" sz="3600" baseline="30000" dirty="0" smtClean="0">
                <a:latin typeface="Arial Narrow" pitchFamily="34" charset="0"/>
                <a:cs typeface="Times New Roman" pitchFamily="18" charset="0"/>
              </a:rPr>
              <a:t>st</a:t>
            </a:r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 Interval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5 Seconds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324600" y="5943600"/>
            <a:ext cx="23622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2</a:t>
            </a:r>
            <a:r>
              <a:rPr lang="en-US" sz="3600" baseline="30000" dirty="0" smtClean="0">
                <a:latin typeface="Arial Narrow" pitchFamily="34" charset="0"/>
                <a:cs typeface="Times New Roman" pitchFamily="18" charset="0"/>
              </a:rPr>
              <a:t>nd</a:t>
            </a:r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 Interval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5 Seconds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pic>
        <p:nvPicPr>
          <p:cNvPr id="148" name="5 Seconds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6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pic>
        <p:nvPicPr>
          <p:cNvPr id="149" name="5 Seconds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6"/>
          <a:stretch>
            <a:fillRect/>
          </a:stretch>
        </p:blipFill>
        <p:spPr>
          <a:xfrm>
            <a:off x="457200" y="6340694"/>
            <a:ext cx="0" cy="0"/>
          </a:xfrm>
          <a:prstGeom prst="rect">
            <a:avLst/>
          </a:prstGeom>
        </p:spPr>
      </p:pic>
      <p:pic>
        <p:nvPicPr>
          <p:cNvPr id="150" name="Second Interval.mp3">
            <a:hlinkClick r:id="" action="ppaction://media"/>
          </p:cNvPr>
          <p:cNvPicPr>
            <a:picLocks noRot="1" noChangeAspect="1"/>
          </p:cNvPicPr>
          <p:nvPr>
            <a:videoFile r:link="rId3"/>
          </p:nvPr>
        </p:nvPicPr>
        <p:blipFill>
          <a:blip r:embed="rId6"/>
          <a:stretch>
            <a:fillRect/>
          </a:stretch>
        </p:blipFill>
        <p:spPr>
          <a:xfrm>
            <a:off x="457200" y="6340697"/>
            <a:ext cx="0" cy="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51" name="TextBox 150"/>
              <p:cNvSpPr txBox="1"/>
              <p:nvPr/>
            </p:nvSpPr>
            <p:spPr>
              <a:xfrm>
                <a:off x="533401" y="1447800"/>
                <a:ext cx="8077198" cy="24523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000" b="1" dirty="0" smtClean="0">
                    <a:latin typeface="Arial Narrow" pitchFamily="34" charset="0"/>
                  </a:rPr>
                  <a:t>Simplify: </a:t>
                </a:r>
              </a:p>
              <a:p>
                <a:endParaRPr lang="en-US" sz="3200" b="1" i="1" dirty="0" smtClean="0">
                  <a:latin typeface="Cambria Math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60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6000" b="1" i="1" smtClean="0">
                              <a:latin typeface="Cambria Math"/>
                            </a:rPr>
                            <m:t>𝟐</m:t>
                          </m:r>
                        </m:e>
                        <m:sup>
                          <m:r>
                            <a:rPr lang="en-US" sz="6000" b="1" i="1" smtClean="0">
                              <a:latin typeface="Cambria Math"/>
                            </a:rPr>
                            <m:t>𝟑</m:t>
                          </m:r>
                        </m:sup>
                      </m:sSup>
                      <m:r>
                        <a:rPr lang="en-US" sz="6000" b="1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60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6000" b="1" i="1" smtClean="0">
                              <a:latin typeface="Cambria Math"/>
                            </a:rPr>
                            <m:t>𝟎</m:t>
                          </m:r>
                        </m:e>
                        <m:sup>
                          <m:r>
                            <a:rPr lang="en-US" sz="6000" b="1" i="1" smtClean="0">
                              <a:latin typeface="Cambria Math"/>
                            </a:rPr>
                            <m:t>𝟏</m:t>
                          </m:r>
                        </m:sup>
                      </m:sSup>
                      <m:r>
                        <a:rPr lang="en-US" sz="6000" b="1" i="1" smtClean="0">
                          <a:latin typeface="Cambria Math"/>
                        </a:rPr>
                        <m:t>+ </m:t>
                      </m:r>
                      <m:sSup>
                        <m:sSupPr>
                          <m:ctrlPr>
                            <a:rPr lang="en-US" sz="60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6000" b="1" i="1" smtClean="0">
                              <a:latin typeface="Cambria Math"/>
                            </a:rPr>
                            <m:t>𝟏</m:t>
                          </m:r>
                        </m:e>
                        <m:sup>
                          <m:r>
                            <a:rPr lang="en-US" sz="6000" b="1" i="1" smtClean="0">
                              <a:latin typeface="Cambria Math"/>
                            </a:rPr>
                            <m:t>𝟎</m:t>
                          </m:r>
                        </m:sup>
                      </m:sSup>
                      <m:r>
                        <a:rPr lang="en-US" sz="6000" b="1" i="1" smtClean="0">
                          <a:latin typeface="Cambria Math"/>
                        </a:rPr>
                        <m:t>+ </m:t>
                      </m:r>
                      <m:sSup>
                        <m:sSupPr>
                          <m:ctrlPr>
                            <a:rPr lang="en-US" sz="60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6000" b="1" i="1" smtClean="0">
                              <a:latin typeface="Cambria Math"/>
                            </a:rPr>
                            <m:t>𝟑</m:t>
                          </m:r>
                        </m:e>
                        <m:sup>
                          <m:r>
                            <a:rPr lang="en-US" sz="60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6000" b="1" dirty="0">
                  <a:latin typeface="Arial Narrow" pitchFamily="34" charset="0"/>
                </a:endParaRPr>
              </a:p>
            </p:txBody>
          </p:sp>
        </mc:Choice>
        <mc:Fallback>
          <p:sp>
            <p:nvSpPr>
              <p:cNvPr id="151" name="TextBox 1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1" y="1447800"/>
                <a:ext cx="8077198" cy="2452338"/>
              </a:xfrm>
              <a:prstGeom prst="rect">
                <a:avLst/>
              </a:prstGeom>
              <a:blipFill rotWithShape="1">
                <a:blip r:embed="rId7"/>
                <a:stretch>
                  <a:fillRect l="-4607" t="-77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9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92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93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94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95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96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97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98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99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100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10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102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103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104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105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106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107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108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109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110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11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112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113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114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116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117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1180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119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7"/>
                </p:tgtEl>
              </p:cMediaNode>
            </p:video>
            <p:video>
              <p:cMediaNode>
                <p:cTn id="2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8"/>
                </p:tgtEl>
              </p:cMediaNode>
            </p:video>
            <p:video>
              <p:cMediaNode>
                <p:cTn id="2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9"/>
                </p:tgtEl>
              </p:cMediaNode>
            </p:video>
            <p:video>
              <p:cMediaNode>
                <p:cTn id="25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0"/>
                </p:tgtEl>
              </p:cMediaNode>
            </p:video>
          </p:childTnLst>
        </p:cTn>
      </p:par>
    </p:tnLst>
    <p:bldLst>
      <p:bldP spid="7" grpId="0" animBg="1"/>
      <p:bldP spid="8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600px-Stop_sig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1200" y="838200"/>
            <a:ext cx="53149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Stop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304800" y="6324600"/>
            <a:ext cx="0" cy="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1.3 Answer: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7827" name="Rectangle 3"/>
              <p:cNvSpPr>
                <a:spLocks noChangeArrowheads="1"/>
              </p:cNvSpPr>
              <p:nvPr/>
            </p:nvSpPr>
            <p:spPr bwMode="auto">
              <a:xfrm>
                <a:off x="3276600" y="2415572"/>
                <a:ext cx="2514600" cy="15696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lvl="0"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9600" b="0" i="1" u="none" strike="noStrike" cap="none" normalizeH="0" baseline="0" smtClean="0">
                          <a:ln>
                            <a:noFill/>
                          </a:ln>
                          <a:effectLst/>
                          <a:latin typeface="Cambria Math"/>
                          <a:cs typeface="Times New Roman" pitchFamily="18" charset="0"/>
                        </a:rPr>
                        <m:t>18</m:t>
                      </m:r>
                    </m:oMath>
                  </m:oMathPara>
                </a14:m>
                <a:endParaRPr kumimoji="0" lang="en-US" sz="5400" b="0" i="0" u="none" strike="noStrike" cap="none" normalizeH="0" baseline="0" dirty="0" smtClean="0">
                  <a:ln>
                    <a:noFill/>
                  </a:ln>
                  <a:effectLst/>
                  <a:latin typeface="Arial Narrow" pitchFamily="34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77827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76600" y="2415572"/>
                <a:ext cx="2514600" cy="156966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 pitchFamily="18" charset="0"/>
              </a:rPr>
              <a:t>Question 1.4</a:t>
            </a:r>
            <a:endParaRPr lang="en-US" b="1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2830909"/>
            <a:ext cx="8229600" cy="11961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b="1" dirty="0" smtClean="0"/>
              <a:t>Find the diameter of a circle whose area is quadrupled when the length of its radius is increased by 5 cm.</a:t>
            </a:r>
            <a:endParaRPr lang="en-US" sz="4400" b="1" dirty="0">
              <a:latin typeface="Arial Narrow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2:00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</a:t>
            </a:r>
            <a:r>
              <a:rPr lang="en-US" sz="3600" baseline="30000" dirty="0" smtClean="0">
                <a:latin typeface="Arial Narrow" pitchFamily="34" charset="0"/>
                <a:cs typeface="Times New Roman" pitchFamily="18" charset="0"/>
              </a:rPr>
              <a:t>st</a:t>
            </a:r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 Interval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5 Seconds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324600" y="5943600"/>
            <a:ext cx="23622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2</a:t>
            </a:r>
            <a:r>
              <a:rPr lang="en-US" sz="3600" baseline="30000" dirty="0" smtClean="0">
                <a:latin typeface="Arial Narrow" pitchFamily="34" charset="0"/>
                <a:cs typeface="Times New Roman" pitchFamily="18" charset="0"/>
              </a:rPr>
              <a:t>nd</a:t>
            </a:r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 Interval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5 Seconds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pic>
        <p:nvPicPr>
          <p:cNvPr id="148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pic>
        <p:nvPicPr>
          <p:cNvPr id="149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457200" y="6340694"/>
            <a:ext cx="0" cy="0"/>
          </a:xfrm>
          <a:prstGeom prst="rect">
            <a:avLst/>
          </a:prstGeom>
        </p:spPr>
      </p:pic>
      <p:pic>
        <p:nvPicPr>
          <p:cNvPr id="150" name="Second Interval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5"/>
          <a:stretch>
            <a:fillRect/>
          </a:stretch>
        </p:blipFill>
        <p:spPr>
          <a:xfrm>
            <a:off x="457200" y="6340697"/>
            <a:ext cx="0" cy="0"/>
          </a:xfrm>
          <a:prstGeom prst="rect">
            <a:avLst/>
          </a:prstGeom>
        </p:spPr>
      </p:pic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9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92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93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94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95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96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97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98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99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100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10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102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103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104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105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106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107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108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109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110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11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112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113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114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116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117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1180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119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8"/>
                </p:tgtEl>
              </p:cMediaNode>
            </p:video>
            <p:video>
              <p:cMediaNode>
                <p:cTn id="2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9"/>
                </p:tgtEl>
              </p:cMediaNode>
            </p:video>
            <p:video>
              <p:cMediaNode>
                <p:cTn id="2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0"/>
                </p:tgtEl>
              </p:cMediaNode>
            </p:video>
          </p:childTnLst>
        </p:cTn>
      </p:par>
    </p:tnLst>
    <p:bldLst>
      <p:bldP spid="7" grpId="0" animBg="1"/>
      <p:bldP spid="8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600px-Stop_sig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1200" y="838200"/>
            <a:ext cx="53149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Stop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304800" y="6324600"/>
            <a:ext cx="0" cy="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 pitchFamily="18" charset="0"/>
              </a:rPr>
              <a:t>1.4 Answer:</a:t>
            </a:r>
            <a:endParaRPr lang="en-US" b="1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9573" name="Rectangle 5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latin typeface="Arial Narrow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28900" y="2362200"/>
            <a:ext cx="3886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latin typeface="Arial Narrow" pitchFamily="34" charset="0"/>
                <a:ea typeface="Cambria Math" pitchFamily="18" charset="0"/>
                <a:cs typeface="Times New Roman" pitchFamily="18" charset="0"/>
              </a:rPr>
              <a:t>10 cm</a:t>
            </a:r>
            <a:endParaRPr lang="en-US" sz="8000" dirty="0">
              <a:latin typeface="Arial Narrow" pitchFamily="34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381000"/>
            <a:ext cx="7125113" cy="924475"/>
          </a:xfrm>
        </p:spPr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 pitchFamily="18" charset="0"/>
              </a:rPr>
              <a:t>Question 1.5</a:t>
            </a:r>
            <a:endParaRPr lang="en-US" b="1" dirty="0">
              <a:latin typeface="Arial Narrow" pitchFamily="34" charset="0"/>
              <a:cs typeface="Times New Roman" pitchFamily="18" charset="0"/>
            </a:endParaRPr>
          </a:p>
        </p:txBody>
      </p:sp>
      <p:pic>
        <p:nvPicPr>
          <p:cNvPr id="147" name="Begin.mp3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6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2:00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</a:t>
            </a:r>
            <a:r>
              <a:rPr lang="en-US" sz="3600" baseline="300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st</a:t>
            </a:r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 Interval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1:59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1:58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1:57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1:56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1:55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1:54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1:53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1:52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1:51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1:50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1:49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1:48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1:47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1:46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1:45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1:44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1:43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1:42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1:41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1:40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1:39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1:38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1:37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1:36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1:35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1:34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1:33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1:32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1:31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1:30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1:29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1:28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1:27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1:26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1:25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1:24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1:23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1:22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1:21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1:20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1:19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1:18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1:17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1:16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1:15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1:14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1:13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1:12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1:11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1:10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1:09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1:08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1:07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1:06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1:05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5 Seconds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1:04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1:03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1:02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1:01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1:00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324600" y="5943600"/>
            <a:ext cx="23622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2</a:t>
            </a:r>
            <a:r>
              <a:rPr lang="en-US" sz="3600" baseline="300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nd</a:t>
            </a:r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 Interval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0:59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0:58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0:57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0:56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0:55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0:54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0:53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0:52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0:51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0:50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0:49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0:48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0:47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0:46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0:45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0:44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0:43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0:42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0:41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0:40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0:39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0:38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0:37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0:36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0:35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0:34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0:33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0:32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0:31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0:30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0:29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0:28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0:27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0:26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0:25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0:24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0:23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0:22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0:21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0:20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0:19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0:18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0:17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0:16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0:15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0:14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0:13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0:12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0:11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0:10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0:09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0:08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0:07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0:06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0:05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5 Seconds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0:04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0:03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0:02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0:01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pic>
        <p:nvPicPr>
          <p:cNvPr id="148" name="5 Seconds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6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pic>
        <p:nvPicPr>
          <p:cNvPr id="149" name="5 Seconds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6"/>
          <a:stretch>
            <a:fillRect/>
          </a:stretch>
        </p:blipFill>
        <p:spPr>
          <a:xfrm>
            <a:off x="457200" y="6340694"/>
            <a:ext cx="0" cy="0"/>
          </a:xfrm>
          <a:prstGeom prst="rect">
            <a:avLst/>
          </a:prstGeom>
        </p:spPr>
      </p:pic>
      <p:pic>
        <p:nvPicPr>
          <p:cNvPr id="150" name="Second Interval.mp3">
            <a:hlinkClick r:id="" action="ppaction://media"/>
          </p:cNvPr>
          <p:cNvPicPr>
            <a:picLocks noRot="1" noChangeAspect="1"/>
          </p:cNvPicPr>
          <p:nvPr>
            <a:videoFile r:link="rId3"/>
          </p:nvPr>
        </p:nvPicPr>
        <p:blipFill>
          <a:blip r:embed="rId6"/>
          <a:stretch>
            <a:fillRect/>
          </a:stretch>
        </p:blipFill>
        <p:spPr>
          <a:xfrm>
            <a:off x="457200" y="6340697"/>
            <a:ext cx="0" cy="0"/>
          </a:xfrm>
          <a:prstGeom prst="rect">
            <a:avLst/>
          </a:prstGeom>
        </p:spPr>
      </p:pic>
      <p:sp>
        <p:nvSpPr>
          <p:cNvPr id="151" name="TextBox 150"/>
          <p:cNvSpPr txBox="1"/>
          <p:nvPr/>
        </p:nvSpPr>
        <p:spPr>
          <a:xfrm>
            <a:off x="457200" y="1371600"/>
            <a:ext cx="822959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Arial Narrow" pitchFamily="34" charset="0"/>
              </a:rPr>
              <a:t>You have a quarter, dime and penny in your pocket.  What is the probability that you can match the change part of your bill for any purchase?</a:t>
            </a:r>
            <a:endParaRPr lang="en-US" sz="4800" b="1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3994040"/>
      </p:ext>
    </p:extLst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9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92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93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94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95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96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97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98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99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100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10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102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103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104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105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106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107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108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109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110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11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112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113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114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116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117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1180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119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7"/>
                </p:tgtEl>
              </p:cMediaNode>
            </p:video>
            <p:video>
              <p:cMediaNode>
                <p:cTn id="2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8"/>
                </p:tgtEl>
              </p:cMediaNode>
            </p:video>
            <p:video>
              <p:cMediaNode>
                <p:cTn id="2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9"/>
                </p:tgtEl>
              </p:cMediaNode>
            </p:video>
            <p:video>
              <p:cMediaNode>
                <p:cTn id="25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0"/>
                </p:tgtEl>
              </p:cMediaNode>
            </p:video>
          </p:childTnLst>
        </p:cTn>
      </p:par>
    </p:tnLst>
    <p:bldLst>
      <p:bldP spid="7" grpId="0" animBg="1"/>
      <p:bldP spid="8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600px-Stop_sig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1200" y="838200"/>
            <a:ext cx="53149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Stop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304800" y="6324600"/>
            <a:ext cx="0" cy="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 pitchFamily="18" charset="0"/>
              </a:rPr>
              <a:t>Practice Question</a:t>
            </a:r>
            <a:endParaRPr lang="en-US" b="1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52" name="Content Placeholder 151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2895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6000" dirty="0" smtClean="0">
                <a:latin typeface="Arial Narrow" pitchFamily="34" charset="0"/>
                <a:cs typeface="Times New Roman" pitchFamily="18" charset="0"/>
              </a:rPr>
              <a:t>What percentage of the letters </a:t>
            </a:r>
            <a:r>
              <a:rPr lang="en-GB" sz="6000" dirty="0">
                <a:latin typeface="Arial Narrow" pitchFamily="34" charset="0"/>
                <a:cs typeface="Times New Roman" pitchFamily="18" charset="0"/>
              </a:rPr>
              <a:t>in </a:t>
            </a:r>
            <a:r>
              <a:rPr lang="en-GB" sz="6000" dirty="0" smtClean="0">
                <a:latin typeface="Arial Narrow" pitchFamily="34" charset="0"/>
                <a:cs typeface="Times New Roman" pitchFamily="18" charset="0"/>
              </a:rPr>
              <a:t>“ADENOVIRUS” are vowels?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2:00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</a:t>
            </a:r>
            <a:r>
              <a:rPr lang="en-US" sz="3600" baseline="30000" dirty="0" smtClean="0">
                <a:latin typeface="Arial Narrow" pitchFamily="34" charset="0"/>
                <a:cs typeface="Times New Roman" pitchFamily="18" charset="0"/>
              </a:rPr>
              <a:t>st</a:t>
            </a:r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 Interval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5 Seconds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324600" y="5943600"/>
            <a:ext cx="23622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2</a:t>
            </a:r>
            <a:r>
              <a:rPr lang="en-US" sz="3600" baseline="30000" dirty="0" smtClean="0">
                <a:latin typeface="Arial Narrow" pitchFamily="34" charset="0"/>
                <a:cs typeface="Times New Roman" pitchFamily="18" charset="0"/>
              </a:rPr>
              <a:t>nd</a:t>
            </a:r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 Interval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5 Seconds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pic>
        <p:nvPicPr>
          <p:cNvPr id="148" name="5 Seconds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6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pic>
        <p:nvPicPr>
          <p:cNvPr id="149" name="5 Seconds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6"/>
          <a:stretch>
            <a:fillRect/>
          </a:stretch>
        </p:blipFill>
        <p:spPr>
          <a:xfrm>
            <a:off x="457200" y="6340694"/>
            <a:ext cx="0" cy="0"/>
          </a:xfrm>
          <a:prstGeom prst="rect">
            <a:avLst/>
          </a:prstGeom>
        </p:spPr>
      </p:pic>
      <p:pic>
        <p:nvPicPr>
          <p:cNvPr id="150" name="Second Interval.mp3">
            <a:hlinkClick r:id="" action="ppaction://media"/>
          </p:cNvPr>
          <p:cNvPicPr>
            <a:picLocks noRot="1" noChangeAspect="1"/>
          </p:cNvPicPr>
          <p:nvPr>
            <a:videoFile r:link="rId3"/>
          </p:nvPr>
        </p:nvPicPr>
        <p:blipFill>
          <a:blip r:embed="rId6"/>
          <a:stretch>
            <a:fillRect/>
          </a:stretch>
        </p:blipFill>
        <p:spPr>
          <a:xfrm>
            <a:off x="457200" y="6340697"/>
            <a:ext cx="0" cy="0"/>
          </a:xfrm>
          <a:prstGeom prst="rect">
            <a:avLst/>
          </a:prstGeom>
        </p:spPr>
      </p:pic>
      <p:graphicFrame>
        <p:nvGraphicFramePr>
          <p:cNvPr id="151" name="Object 1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3609421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3" name="Equation" r:id="rId7" imgW="114151" imgH="215619" progId="Equation.3">
                  <p:embed/>
                </p:oleObj>
              </mc:Choice>
              <mc:Fallback>
                <p:oleObj name="Equation" r:id="rId7" imgW="114151" imgH="215619" progId="Equation.3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9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92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93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94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95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96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97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98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99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100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10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102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103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104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105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106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107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108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109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110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11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112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113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114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116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117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1180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119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8"/>
                </p:tgtEl>
              </p:cMediaNode>
            </p:video>
            <p:video>
              <p:cMediaNode>
                <p:cTn id="2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9"/>
                </p:tgtEl>
              </p:cMediaNode>
            </p:video>
            <p:video>
              <p:cMediaNode>
                <p:cTn id="2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0"/>
                </p:tgtEl>
              </p:cMediaNode>
            </p:video>
          </p:childTnLst>
        </p:cTn>
      </p:par>
    </p:tnLst>
    <p:bldLst>
      <p:bldP spid="7" grpId="0" animBg="1"/>
      <p:bldP spid="8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1.5 Answer: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80898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latin typeface="Arial Narrow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1981200" y="2209800"/>
                <a:ext cx="5181600" cy="21738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72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7200" b="0" i="1" smtClean="0"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7200" b="0" i="1" smtClean="0">
                              <a:latin typeface="Cambria Math"/>
                              <a:cs typeface="Times New Roman" pitchFamily="18" charset="0"/>
                            </a:rPr>
                            <m:t>25</m:t>
                          </m:r>
                        </m:den>
                      </m:f>
                    </m:oMath>
                  </m:oMathPara>
                </a14:m>
                <a:endParaRPr lang="en-US" sz="5400" dirty="0">
                  <a:latin typeface="Arial Narrow" pitchFamily="34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2209800"/>
                <a:ext cx="5181600" cy="217380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End of Round 1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Round 2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 pitchFamily="18" charset="0"/>
              </a:rPr>
              <a:t>Question 2.1</a:t>
            </a:r>
            <a:endParaRPr lang="en-US" b="1" dirty="0">
              <a:latin typeface="Arial Narrow" pitchFamily="34" charset="0"/>
              <a:cs typeface="Times New Roman" pitchFamily="18" charset="0"/>
            </a:endParaRPr>
          </a:p>
        </p:txBody>
      </p:sp>
      <p:pic>
        <p:nvPicPr>
          <p:cNvPr id="147" name="Begin.mp3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6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2:00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</a:t>
            </a:r>
            <a:r>
              <a:rPr lang="en-US" sz="3600" baseline="30000" dirty="0" smtClean="0">
                <a:latin typeface="Arial Narrow" pitchFamily="34" charset="0"/>
                <a:cs typeface="Times New Roman" pitchFamily="18" charset="0"/>
              </a:rPr>
              <a:t>st</a:t>
            </a:r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 Interval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5 Seconds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324600" y="5943600"/>
            <a:ext cx="23622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2</a:t>
            </a:r>
            <a:r>
              <a:rPr lang="en-US" sz="3600" baseline="30000" dirty="0" smtClean="0">
                <a:latin typeface="Arial Narrow" pitchFamily="34" charset="0"/>
                <a:cs typeface="Times New Roman" pitchFamily="18" charset="0"/>
              </a:rPr>
              <a:t>nd</a:t>
            </a:r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 Interval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5 Seconds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pic>
        <p:nvPicPr>
          <p:cNvPr id="148" name="5 Seconds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6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pic>
        <p:nvPicPr>
          <p:cNvPr id="149" name="5 Seconds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6"/>
          <a:stretch>
            <a:fillRect/>
          </a:stretch>
        </p:blipFill>
        <p:spPr>
          <a:xfrm>
            <a:off x="457200" y="6340694"/>
            <a:ext cx="0" cy="0"/>
          </a:xfrm>
          <a:prstGeom prst="rect">
            <a:avLst/>
          </a:prstGeom>
        </p:spPr>
      </p:pic>
      <p:pic>
        <p:nvPicPr>
          <p:cNvPr id="150" name="Second Interval.mp3">
            <a:hlinkClick r:id="" action="ppaction://media"/>
          </p:cNvPr>
          <p:cNvPicPr>
            <a:picLocks noRot="1" noChangeAspect="1"/>
          </p:cNvPicPr>
          <p:nvPr>
            <a:videoFile r:link="rId3"/>
          </p:nvPr>
        </p:nvPicPr>
        <p:blipFill>
          <a:blip r:embed="rId6"/>
          <a:stretch>
            <a:fillRect/>
          </a:stretch>
        </p:blipFill>
        <p:spPr>
          <a:xfrm>
            <a:off x="457200" y="6340697"/>
            <a:ext cx="0" cy="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51" name="Rectangle 150"/>
              <p:cNvSpPr/>
              <p:nvPr/>
            </p:nvSpPr>
            <p:spPr>
              <a:xfrm>
                <a:off x="469902" y="1828800"/>
                <a:ext cx="8229600" cy="29506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R="0" lvl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5400" b="1" dirty="0" smtClean="0">
                    <a:latin typeface="Arial Narrow" pitchFamily="34" charset="0"/>
                  </a:rPr>
                  <a:t>A 12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5400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5400" b="1" i="1" smtClean="0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US" sz="5400" b="1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5400" b="1" dirty="0" smtClean="0">
                    <a:latin typeface="Arial Narrow" pitchFamily="34" charset="0"/>
                    <a:cs typeface="Times New Roman" pitchFamily="18" charset="0"/>
                  </a:rPr>
                  <a:t>foot board is cut into 6 equal pieces.  How long is each piece in inches?</a:t>
                </a:r>
                <a:endParaRPr lang="en-US" sz="5400" b="1" dirty="0">
                  <a:latin typeface="Arial Narrow" pitchFamily="34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51" name="Rectangle 1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902" y="1828800"/>
                <a:ext cx="8229600" cy="2950680"/>
              </a:xfrm>
              <a:prstGeom prst="rect">
                <a:avLst/>
              </a:prstGeom>
              <a:blipFill rotWithShape="1">
                <a:blip r:embed="rId7"/>
                <a:stretch>
                  <a:fillRect l="-3926" r="-1481" b="-117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9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92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93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94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95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96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97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98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99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100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10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102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103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104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105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106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107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108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109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110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11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112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113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114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116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117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1180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119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7"/>
                </p:tgtEl>
              </p:cMediaNode>
            </p:video>
            <p:video>
              <p:cMediaNode>
                <p:cTn id="2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8"/>
                </p:tgtEl>
              </p:cMediaNode>
            </p:video>
            <p:video>
              <p:cMediaNode>
                <p:cTn id="2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9"/>
                </p:tgtEl>
              </p:cMediaNode>
            </p:video>
            <p:video>
              <p:cMediaNode>
                <p:cTn id="25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0"/>
                </p:tgtEl>
              </p:cMediaNode>
            </p:video>
          </p:childTnLst>
        </p:cTn>
      </p:par>
    </p:tnLst>
    <p:bldLst>
      <p:bldP spid="7" grpId="0" animBg="1"/>
      <p:bldP spid="8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600px-Stop_sig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1200" y="838200"/>
            <a:ext cx="53149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Stop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304800" y="6324600"/>
            <a:ext cx="0" cy="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2.1 Answer: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latin typeface="Arial Narrow" pitchFamily="34" charset="0"/>
            </a:endParaRPr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latin typeface="Arial Narrow" pitchFamily="34" charset="0"/>
            </a:endParaRPr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latin typeface="Arial Narrow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050062" y="2438400"/>
            <a:ext cx="1471878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800" dirty="0" smtClean="0">
                <a:latin typeface="Arial Narrow" pitchFamily="34" charset="0"/>
                <a:ea typeface="Cambria Math" pitchFamily="18" charset="0"/>
                <a:cs typeface="Times New Roman" pitchFamily="18" charset="0"/>
              </a:rPr>
              <a:t>25</a:t>
            </a:r>
            <a:r>
              <a:rPr lang="en-US" sz="8800" dirty="0" smtClean="0">
                <a:latin typeface="Arial Narrow" pitchFamily="34" charset="0"/>
                <a:ea typeface="Cambria Math" pitchFamily="18" charset="0"/>
                <a:cs typeface="Times New Roman" pitchFamily="18" charset="0"/>
              </a:rPr>
              <a:t> </a:t>
            </a:r>
            <a:endParaRPr lang="en-US" sz="8800" dirty="0">
              <a:latin typeface="Arial Narrow" pitchFamily="34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Question 2.2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pic>
        <p:nvPicPr>
          <p:cNvPr id="147" name="Begin.mp3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6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st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324600" y="5943600"/>
            <a:ext cx="23622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nd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pic>
        <p:nvPicPr>
          <p:cNvPr id="148" name="5 Seconds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6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pic>
        <p:nvPicPr>
          <p:cNvPr id="149" name="5 Seconds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6"/>
          <a:stretch>
            <a:fillRect/>
          </a:stretch>
        </p:blipFill>
        <p:spPr>
          <a:xfrm>
            <a:off x="457200" y="6340694"/>
            <a:ext cx="0" cy="0"/>
          </a:xfrm>
          <a:prstGeom prst="rect">
            <a:avLst/>
          </a:prstGeom>
        </p:spPr>
      </p:pic>
      <p:pic>
        <p:nvPicPr>
          <p:cNvPr id="150" name="Second Interval.mp3">
            <a:hlinkClick r:id="" action="ppaction://media"/>
          </p:cNvPr>
          <p:cNvPicPr>
            <a:picLocks noRot="1" noChangeAspect="1"/>
          </p:cNvPicPr>
          <p:nvPr>
            <a:videoFile r:link="rId3"/>
          </p:nvPr>
        </p:nvPicPr>
        <p:blipFill>
          <a:blip r:embed="rId6"/>
          <a:stretch>
            <a:fillRect/>
          </a:stretch>
        </p:blipFill>
        <p:spPr>
          <a:xfrm>
            <a:off x="457200" y="6340697"/>
            <a:ext cx="0" cy="0"/>
          </a:xfrm>
          <a:prstGeom prst="rect">
            <a:avLst/>
          </a:prstGeom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457200" y="1663858"/>
            <a:ext cx="82296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4800" b="1" dirty="0" smtClean="0">
                <a:latin typeface="Arial Narrow" pitchFamily="34" charset="0"/>
              </a:rPr>
              <a:t>A 28oz bottle of ketchup is $5.88.  If a 12oz bottle of ketchup has the same unit price as the larger bottle, how much would it cost?</a:t>
            </a:r>
            <a:endParaRPr lang="en-US" sz="4800" b="1" dirty="0">
              <a:latin typeface="Arial Narrow" pitchFamily="34" charset="0"/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9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92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93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94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95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96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97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98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99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100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10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102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103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104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105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106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107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108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109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110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11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112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113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114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116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117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1180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119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7"/>
                </p:tgtEl>
              </p:cMediaNode>
            </p:video>
            <p:video>
              <p:cMediaNode>
                <p:cTn id="2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8"/>
                </p:tgtEl>
              </p:cMediaNode>
            </p:video>
            <p:video>
              <p:cMediaNode>
                <p:cTn id="2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9"/>
                </p:tgtEl>
              </p:cMediaNode>
            </p:video>
            <p:video>
              <p:cMediaNode>
                <p:cTn id="25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0"/>
                </p:tgtEl>
              </p:cMediaNode>
            </p:video>
          </p:childTnLst>
        </p:cTn>
      </p:par>
    </p:tnLst>
    <p:bldLst>
      <p:bldP spid="7" grpId="0" animBg="1"/>
      <p:bldP spid="8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600px-Stop_sig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1200" y="838200"/>
            <a:ext cx="53149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Stop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304800" y="6324600"/>
            <a:ext cx="0" cy="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2.2 Answer: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latin typeface="Arial Narrow" pitchFamily="34" charset="0"/>
            </a:endParaRPr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latin typeface="Arial Narrow" pitchFamily="34" charset="0"/>
            </a:endParaRPr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latin typeface="Arial Narrow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90800" y="2438398"/>
            <a:ext cx="229101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0" dirty="0" smtClean="0">
                <a:latin typeface="Arial Narrow" pitchFamily="34" charset="0"/>
                <a:ea typeface="Cambria Math" pitchFamily="18" charset="0"/>
                <a:cs typeface="Times New Roman" pitchFamily="18" charset="0"/>
              </a:rPr>
              <a:t>$2.52</a:t>
            </a:r>
            <a:endParaRPr lang="en-US" sz="8000" dirty="0">
              <a:latin typeface="Arial Narrow" pitchFamily="34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Question 2.3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2:00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</a:t>
            </a:r>
            <a:r>
              <a:rPr lang="en-US" sz="3600" b="1" baseline="30000" dirty="0" smtClean="0">
                <a:latin typeface="Arial Narrow" pitchFamily="34" charset="0"/>
                <a:cs typeface="Times New Roman"/>
              </a:rPr>
              <a:t>st</a:t>
            </a:r>
            <a:r>
              <a:rPr lang="en-US" sz="3600" b="1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1:59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1:58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1:57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1:56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1:55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1:54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1:53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1:52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1:51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1:50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1:49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1:48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1:47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1:46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1:45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1:44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1:43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1:42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1:41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1:40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1:39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1:38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1:37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1:36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1:35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1:34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1:33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1:32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1:31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1:30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1:29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1:28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1:27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1:26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1:25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1:24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1:23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1:22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1:21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1:20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1:19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1:18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1:17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1:16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1:15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1:14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1:13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1:12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1:11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1:10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1:09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1:08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1:07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1:06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1:05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1:04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1:03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1:02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1:01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1:00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324600" y="5943600"/>
            <a:ext cx="23622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2</a:t>
            </a:r>
            <a:r>
              <a:rPr lang="en-US" sz="3600" b="1" baseline="30000" dirty="0" smtClean="0">
                <a:latin typeface="Arial Narrow" pitchFamily="34" charset="0"/>
                <a:cs typeface="Times New Roman"/>
              </a:rPr>
              <a:t>nd</a:t>
            </a:r>
            <a:r>
              <a:rPr lang="en-US" sz="3600" b="1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0:59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0:58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0:57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0:56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0:55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0:54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0:53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0:52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0:51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0:50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0:49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0:48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0:47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0:46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0:45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0:44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0:43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0:42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0:41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0:40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0:39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0:38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0:37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0:36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0:35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0:34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0:33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0:32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0:31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0:30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0:29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0:28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0:27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0:26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0:25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0:24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0:23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0:22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0:21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0:20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0:19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0:18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0:17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0:16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0:15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0:14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0:13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0:12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0:11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0:10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0:09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0:08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0:07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0:06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0:05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0:04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0:03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0:02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0:01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pic>
        <p:nvPicPr>
          <p:cNvPr id="148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pic>
        <p:nvPicPr>
          <p:cNvPr id="149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457200" y="6340694"/>
            <a:ext cx="0" cy="0"/>
          </a:xfrm>
          <a:prstGeom prst="rect">
            <a:avLst/>
          </a:prstGeom>
        </p:spPr>
      </p:pic>
      <p:pic>
        <p:nvPicPr>
          <p:cNvPr id="150" name="Second Interval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5"/>
          <a:stretch>
            <a:fillRect/>
          </a:stretch>
        </p:blipFill>
        <p:spPr>
          <a:xfrm>
            <a:off x="457200" y="6340697"/>
            <a:ext cx="0" cy="0"/>
          </a:xfrm>
          <a:prstGeom prst="rect">
            <a:avLst/>
          </a:prstGeom>
        </p:spPr>
      </p:pic>
      <p:sp>
        <p:nvSpPr>
          <p:cNvPr id="59400" name="Rectangle 8"/>
          <p:cNvSpPr>
            <a:spLocks noChangeArrowheads="1"/>
          </p:cNvSpPr>
          <p:nvPr/>
        </p:nvSpPr>
        <p:spPr bwMode="auto">
          <a:xfrm>
            <a:off x="838200" y="1305343"/>
            <a:ext cx="7632116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5400" b="1" dirty="0" smtClean="0">
                <a:latin typeface="Arial Narrow" pitchFamily="34" charset="0"/>
              </a:rPr>
              <a:t>If the length of each edge of a cube increased by 10%, what is the percent of increase in the surface area of the cube?</a:t>
            </a:r>
            <a:endParaRPr lang="en-US" sz="5400" b="1" dirty="0">
              <a:effectLst/>
              <a:latin typeface="Arial Narrow" pitchFamily="34" charset="0"/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9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92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93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94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95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96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97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98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99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100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10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102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103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104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105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106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107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108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109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110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11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112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113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114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116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117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1180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119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8"/>
                </p:tgtEl>
              </p:cMediaNode>
            </p:video>
            <p:video>
              <p:cMediaNode>
                <p:cTn id="2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9"/>
                </p:tgtEl>
              </p:cMediaNode>
            </p:video>
            <p:video>
              <p:cMediaNode>
                <p:cTn id="2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0"/>
                </p:tgtEl>
              </p:cMediaNode>
            </p:video>
          </p:childTnLst>
        </p:cTn>
      </p:par>
    </p:tnLst>
    <p:bldLst>
      <p:bldP spid="7" grpId="0" animBg="1"/>
      <p:bldP spid="8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600px-Stop_sig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1200" y="838200"/>
            <a:ext cx="53149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Stop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304800" y="6324600"/>
            <a:ext cx="0" cy="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600px-Stop_sig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1200" y="838200"/>
            <a:ext cx="53149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Stop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304800" y="6324600"/>
            <a:ext cx="0" cy="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2.3 Answer: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latin typeface="Arial Narrow" pitchFamily="34" charset="0"/>
            </a:endParaRP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latin typeface="Arial Narrow" pitchFamily="34" charset="0"/>
            </a:endParaRP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latin typeface="Arial Narrow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6"/>
              <p:cNvSpPr>
                <a:spLocks noChangeArrowheads="1"/>
              </p:cNvSpPr>
              <p:nvPr/>
            </p:nvSpPr>
            <p:spPr bwMode="auto">
              <a:xfrm>
                <a:off x="2667000" y="2184128"/>
                <a:ext cx="4038600" cy="13234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lvl="0" defTabSz="914400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8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/>
                          <a:cs typeface="Times New Roman" pitchFamily="18" charset="0"/>
                        </a:rPr>
                        <m:t>21%</m:t>
                      </m:r>
                    </m:oMath>
                  </m:oMathPara>
                </a14:m>
                <a:endParaRPr kumimoji="0" lang="en-US" sz="8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67000" y="2184128"/>
                <a:ext cx="4038600" cy="132343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213486"/>
            <a:ext cx="7125113" cy="924475"/>
          </a:xfrm>
        </p:spPr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Question 2.4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pic>
        <p:nvPicPr>
          <p:cNvPr id="147" name="Begin.mp3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6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st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324600" y="5943600"/>
            <a:ext cx="23622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nd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pic>
        <p:nvPicPr>
          <p:cNvPr id="148" name="5 Seconds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6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pic>
        <p:nvPicPr>
          <p:cNvPr id="149" name="5 Seconds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6"/>
          <a:stretch>
            <a:fillRect/>
          </a:stretch>
        </p:blipFill>
        <p:spPr>
          <a:xfrm>
            <a:off x="457200" y="6340694"/>
            <a:ext cx="0" cy="0"/>
          </a:xfrm>
          <a:prstGeom prst="rect">
            <a:avLst/>
          </a:prstGeom>
        </p:spPr>
      </p:pic>
      <p:pic>
        <p:nvPicPr>
          <p:cNvPr id="150" name="Second Interval.mp3">
            <a:hlinkClick r:id="" action="ppaction://media"/>
          </p:cNvPr>
          <p:cNvPicPr>
            <a:picLocks noRot="1" noChangeAspect="1"/>
          </p:cNvPicPr>
          <p:nvPr>
            <a:videoFile r:link="rId3"/>
          </p:nvPr>
        </p:nvPicPr>
        <p:blipFill>
          <a:blip r:embed="rId6"/>
          <a:stretch>
            <a:fillRect/>
          </a:stretch>
        </p:blipFill>
        <p:spPr>
          <a:xfrm>
            <a:off x="457200" y="6340697"/>
            <a:ext cx="0" cy="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990600"/>
            <a:ext cx="8229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Arial Narrow" pitchFamily="34" charset="0"/>
                <a:cs typeface="Times New Roman" pitchFamily="18" charset="0"/>
              </a:rPr>
              <a:t>Will wants to have a least a 98 average in math.  If he has earned a 100, 97, and 94 on the first three tests, what is the least score he can earn on the fourth test and achieve his goal?</a:t>
            </a:r>
            <a:endParaRPr lang="en-US" sz="4800" b="1" dirty="0">
              <a:latin typeface="Arial Narrow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9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92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93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94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95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96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97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98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99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100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10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102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103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104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105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106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107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108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109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110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11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112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113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114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116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117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1180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119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7"/>
                </p:tgtEl>
              </p:cMediaNode>
            </p:video>
            <p:video>
              <p:cMediaNode>
                <p:cTn id="2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8"/>
                </p:tgtEl>
              </p:cMediaNode>
            </p:video>
            <p:video>
              <p:cMediaNode>
                <p:cTn id="2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9"/>
                </p:tgtEl>
              </p:cMediaNode>
            </p:video>
            <p:video>
              <p:cMediaNode>
                <p:cTn id="25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0"/>
                </p:tgtEl>
              </p:cMediaNode>
            </p:video>
          </p:childTnLst>
        </p:cTn>
      </p:par>
    </p:tnLst>
    <p:bldLst>
      <p:bldP spid="7" grpId="0" animBg="1"/>
      <p:bldP spid="8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600px-Stop_sig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1200" y="838200"/>
            <a:ext cx="53149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Stop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304800" y="6324600"/>
            <a:ext cx="0" cy="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2.4 Answer: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37618"/>
            <a:ext cx="8229600" cy="66278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9600" dirty="0" smtClean="0">
                <a:latin typeface="Arial Narrow" pitchFamily="34" charset="0"/>
              </a:rPr>
              <a:t>101</a:t>
            </a:r>
            <a:endParaRPr lang="en-US" sz="96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Question 2.5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st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324600" y="5943600"/>
            <a:ext cx="23622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nd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pic>
        <p:nvPicPr>
          <p:cNvPr id="148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pic>
        <p:nvPicPr>
          <p:cNvPr id="149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457200" y="6340694"/>
            <a:ext cx="0" cy="0"/>
          </a:xfrm>
          <a:prstGeom prst="rect">
            <a:avLst/>
          </a:prstGeom>
        </p:spPr>
      </p:pic>
      <p:pic>
        <p:nvPicPr>
          <p:cNvPr id="150" name="Second Interval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5"/>
          <a:stretch>
            <a:fillRect/>
          </a:stretch>
        </p:blipFill>
        <p:spPr>
          <a:xfrm>
            <a:off x="457200" y="6340697"/>
            <a:ext cx="0" cy="0"/>
          </a:xfrm>
          <a:prstGeom prst="rect">
            <a:avLst/>
          </a:prstGeom>
        </p:spPr>
      </p:pic>
      <p:sp>
        <p:nvSpPr>
          <p:cNvPr id="144387" name="Rectangle 3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latin typeface="Arial Narrow" pitchFamily="34" charset="0"/>
            </a:endParaRPr>
          </a:p>
        </p:txBody>
      </p:sp>
      <p:sp>
        <p:nvSpPr>
          <p:cNvPr id="144388" name="Rectangle 4"/>
          <p:cNvSpPr>
            <a:spLocks noChangeArrowheads="1"/>
          </p:cNvSpPr>
          <p:nvPr/>
        </p:nvSpPr>
        <p:spPr bwMode="auto">
          <a:xfrm>
            <a:off x="0" y="16441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457202" y="1720840"/>
            <a:ext cx="849629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</a:rPr>
              <a:t>Over the course of a year Tom the Cat’s weight increased from 10 lbs to 15 lbs.  Over the same year Jerry the Mouse’s weight increased from 12 </a:t>
            </a:r>
            <a:r>
              <a:rPr lang="en-US" sz="3600" b="1" dirty="0" err="1" smtClean="0">
                <a:latin typeface="Arial Narrow" pitchFamily="34" charset="0"/>
              </a:rPr>
              <a:t>oz</a:t>
            </a:r>
            <a:r>
              <a:rPr lang="en-US" sz="3600" b="1" dirty="0" smtClean="0">
                <a:latin typeface="Arial Narrow" pitchFamily="34" charset="0"/>
              </a:rPr>
              <a:t> to one pound?  What is the ratio of Tom’s percent increase to Jerry’s  percent increase?</a:t>
            </a:r>
            <a:endParaRPr lang="en-US" sz="3600" b="1" dirty="0">
              <a:effectLst/>
              <a:latin typeface="Arial Narrow" pitchFamily="34" charset="0"/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9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92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93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94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95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96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97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98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99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100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10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102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103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104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105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106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107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108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109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110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11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112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113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114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116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117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1180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119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8"/>
                </p:tgtEl>
              </p:cMediaNode>
            </p:video>
            <p:video>
              <p:cMediaNode>
                <p:cTn id="2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9"/>
                </p:tgtEl>
              </p:cMediaNode>
            </p:video>
            <p:video>
              <p:cMediaNode>
                <p:cTn id="2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0"/>
                </p:tgtEl>
              </p:cMediaNode>
            </p:video>
          </p:childTnLst>
        </p:cTn>
      </p:par>
    </p:tnLst>
    <p:bldLst>
      <p:bldP spid="7" grpId="0" animBg="1"/>
      <p:bldP spid="8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600px-Stop_sig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1200" y="838200"/>
            <a:ext cx="53149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Stop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304800" y="6324600"/>
            <a:ext cx="0" cy="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2.5 Answer: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3886200" y="1981200"/>
                <a:ext cx="986167" cy="23971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8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80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sz="80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8000" dirty="0">
                  <a:latin typeface="Arial Narrow" pitchFamily="34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1981200"/>
                <a:ext cx="986167" cy="23971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End of Round 2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Round 3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Practice Answer: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800" y="2666999"/>
            <a:ext cx="8229600" cy="1524001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endParaRPr lang="en-US" sz="3600" dirty="0" smtClean="0">
              <a:latin typeface="Arial Narrow" pitchFamily="34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6600" dirty="0" smtClean="0">
                <a:latin typeface="Arial Narrow" pitchFamily="34" charset="0"/>
                <a:ea typeface="Cambria Math" pitchFamily="18" charset="0"/>
                <a:cs typeface="Times New Roman" pitchFamily="18" charset="0"/>
              </a:rPr>
              <a:t>50 or 50% </a:t>
            </a:r>
            <a:endParaRPr lang="en-US" sz="6600" dirty="0">
              <a:latin typeface="Arial Narrow" pitchFamily="34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78824"/>
            <a:ext cx="7125113" cy="924475"/>
          </a:xfrm>
        </p:spPr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Question 3.1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pic>
        <p:nvPicPr>
          <p:cNvPr id="147" name="Begin.mp3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6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st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324600" y="5943600"/>
            <a:ext cx="23622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nd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pic>
        <p:nvPicPr>
          <p:cNvPr id="148" name="5 Seconds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6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pic>
        <p:nvPicPr>
          <p:cNvPr id="149" name="5 Seconds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6"/>
          <a:stretch>
            <a:fillRect/>
          </a:stretch>
        </p:blipFill>
        <p:spPr>
          <a:xfrm>
            <a:off x="457200" y="6340694"/>
            <a:ext cx="0" cy="0"/>
          </a:xfrm>
          <a:prstGeom prst="rect">
            <a:avLst/>
          </a:prstGeom>
        </p:spPr>
      </p:pic>
      <p:pic>
        <p:nvPicPr>
          <p:cNvPr id="150" name="Second Interval.mp3">
            <a:hlinkClick r:id="" action="ppaction://media"/>
          </p:cNvPr>
          <p:cNvPicPr>
            <a:picLocks noRot="1" noChangeAspect="1"/>
          </p:cNvPicPr>
          <p:nvPr>
            <a:videoFile r:link="rId3"/>
          </p:nvPr>
        </p:nvPicPr>
        <p:blipFill>
          <a:blip r:embed="rId6"/>
          <a:stretch>
            <a:fillRect/>
          </a:stretch>
        </p:blipFill>
        <p:spPr>
          <a:xfrm>
            <a:off x="457200" y="6340697"/>
            <a:ext cx="0" cy="0"/>
          </a:xfrm>
          <a:prstGeom prst="rect">
            <a:avLst/>
          </a:prstGeom>
        </p:spPr>
      </p:pic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457200" y="1003299"/>
            <a:ext cx="8000997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4800" b="1" dirty="0" smtClean="0">
                <a:latin typeface="Arial Narrow" pitchFamily="34" charset="0"/>
              </a:rPr>
              <a:t>David bought a new video game with a 20% off coupon.  Its original price was $60 and local tax was 8%  What was the final price that David paid for video game?</a:t>
            </a:r>
            <a:endParaRPr lang="en-US" sz="4800" b="1" dirty="0">
              <a:latin typeface="Arial Narrow" pitchFamily="34" charset="0"/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9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92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93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94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95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96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97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98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99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100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10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102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103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104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105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106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107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108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109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110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11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112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113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114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116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117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1180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119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7"/>
                </p:tgtEl>
              </p:cMediaNode>
            </p:video>
            <p:video>
              <p:cMediaNode>
                <p:cTn id="2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8"/>
                </p:tgtEl>
              </p:cMediaNode>
            </p:video>
            <p:video>
              <p:cMediaNode>
                <p:cTn id="2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9"/>
                </p:tgtEl>
              </p:cMediaNode>
            </p:video>
            <p:video>
              <p:cMediaNode>
                <p:cTn id="25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0"/>
                </p:tgtEl>
              </p:cMediaNode>
            </p:video>
          </p:childTnLst>
        </p:cTn>
      </p:par>
    </p:tnLst>
    <p:bldLst>
      <p:bldP spid="7" grpId="0" animBg="1"/>
      <p:bldP spid="8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600px-Stop_sig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1200" y="838200"/>
            <a:ext cx="53149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Stop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304800" y="6324600"/>
            <a:ext cx="0" cy="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3.1 Answer: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36776" y="2905204"/>
            <a:ext cx="327044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600" dirty="0" smtClean="0">
                <a:latin typeface="Arial Narrow" pitchFamily="34" charset="0"/>
              </a:rPr>
              <a:t>$51.84</a:t>
            </a:r>
            <a:endParaRPr lang="en-US" sz="96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Question 3.2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st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324600" y="5943600"/>
            <a:ext cx="23622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nd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pic>
        <p:nvPicPr>
          <p:cNvPr id="148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pic>
        <p:nvPicPr>
          <p:cNvPr id="149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457200" y="6340694"/>
            <a:ext cx="0" cy="0"/>
          </a:xfrm>
          <a:prstGeom prst="rect">
            <a:avLst/>
          </a:prstGeom>
        </p:spPr>
      </p:pic>
      <p:pic>
        <p:nvPicPr>
          <p:cNvPr id="150" name="Second Interval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5"/>
          <a:stretch>
            <a:fillRect/>
          </a:stretch>
        </p:blipFill>
        <p:spPr>
          <a:xfrm>
            <a:off x="457200" y="6340697"/>
            <a:ext cx="0" cy="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57201" y="2133600"/>
            <a:ext cx="7924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Find the </a:t>
            </a:r>
            <a:r>
              <a:rPr lang="en-US" sz="4800" dirty="0" err="1" smtClean="0"/>
              <a:t>semiperimeter</a:t>
            </a:r>
            <a:r>
              <a:rPr lang="en-US" sz="4800" dirty="0" smtClean="0"/>
              <a:t> of a rectangle 70 inches long and 61 inches wide.</a:t>
            </a:r>
            <a:endParaRPr lang="en-US" sz="4800" dirty="0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9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92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93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94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95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96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97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98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99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100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10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102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103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104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105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106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107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108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109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110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11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112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113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114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116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117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1180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119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8"/>
                </p:tgtEl>
              </p:cMediaNode>
            </p:video>
            <p:video>
              <p:cMediaNode>
                <p:cTn id="2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9"/>
                </p:tgtEl>
              </p:cMediaNode>
            </p:video>
            <p:video>
              <p:cMediaNode>
                <p:cTn id="2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0"/>
                </p:tgtEl>
              </p:cMediaNode>
            </p:video>
          </p:childTnLst>
        </p:cTn>
      </p:par>
    </p:tnLst>
    <p:bldLst>
      <p:bldP spid="7" grpId="0" animBg="1"/>
      <p:bldP spid="8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600px-Stop_sig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1200" y="838200"/>
            <a:ext cx="53149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Stop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304800" y="6324600"/>
            <a:ext cx="0" cy="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042" y="675724"/>
            <a:ext cx="7125113" cy="924475"/>
          </a:xfrm>
        </p:spPr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3.2 Answer: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2286000"/>
            <a:ext cx="69915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9600" dirty="0" smtClean="0">
                <a:latin typeface="Arial Narrow" pitchFamily="34" charset="0"/>
                <a:cs typeface="Times New Roman" pitchFamily="18" charset="0"/>
              </a:rPr>
              <a:t>131 inches</a:t>
            </a:r>
            <a:endParaRPr lang="en-US" sz="9600" dirty="0">
              <a:latin typeface="Arial Narrow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Question 3.3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151" name="Content Placeholder 150"/>
          <p:cNvSpPr>
            <a:spLocks noGrp="1"/>
          </p:cNvSpPr>
          <p:nvPr>
            <p:ph idx="1"/>
          </p:nvPr>
        </p:nvSpPr>
        <p:spPr>
          <a:xfrm>
            <a:off x="457202" y="1417639"/>
            <a:ext cx="8229600" cy="39925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 smtClean="0">
                <a:latin typeface="Arial Narrow" pitchFamily="34" charset="0"/>
              </a:rPr>
              <a:t>On the way to Texas, </a:t>
            </a:r>
            <a:r>
              <a:rPr lang="en-US" sz="4000" b="1" dirty="0" err="1" smtClean="0">
                <a:latin typeface="Arial Narrow" pitchFamily="34" charset="0"/>
              </a:rPr>
              <a:t>Shreyas</a:t>
            </a:r>
            <a:r>
              <a:rPr lang="en-US" sz="4000" b="1" dirty="0" smtClean="0">
                <a:latin typeface="Arial Narrow" pitchFamily="34" charset="0"/>
              </a:rPr>
              <a:t> traveled at 60 mph for 4 hours, 70 mph for 6 hours, and 57 mph for 2 hours.  What was his average speed?</a:t>
            </a:r>
            <a:endParaRPr lang="en-GB" sz="3600" b="1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st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324600" y="5943600"/>
            <a:ext cx="23622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nd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pic>
        <p:nvPicPr>
          <p:cNvPr id="148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pic>
        <p:nvPicPr>
          <p:cNvPr id="149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457200" y="6340694"/>
            <a:ext cx="0" cy="0"/>
          </a:xfrm>
          <a:prstGeom prst="rect">
            <a:avLst/>
          </a:prstGeom>
        </p:spPr>
      </p:pic>
      <p:pic>
        <p:nvPicPr>
          <p:cNvPr id="150" name="Second Interval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5"/>
          <a:stretch>
            <a:fillRect/>
          </a:stretch>
        </p:blipFill>
        <p:spPr>
          <a:xfrm>
            <a:off x="457200" y="6340697"/>
            <a:ext cx="0" cy="0"/>
          </a:xfrm>
          <a:prstGeom prst="rect">
            <a:avLst/>
          </a:prstGeom>
        </p:spPr>
      </p:pic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9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92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93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94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95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96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97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98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99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100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10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102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103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104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105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106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107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108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109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110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11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112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113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114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116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117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1180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119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8"/>
                </p:tgtEl>
              </p:cMediaNode>
            </p:video>
            <p:video>
              <p:cMediaNode>
                <p:cTn id="2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9"/>
                </p:tgtEl>
              </p:cMediaNode>
            </p:video>
            <p:video>
              <p:cMediaNode>
                <p:cTn id="2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0"/>
                </p:tgtEl>
              </p:cMediaNode>
            </p:video>
          </p:childTnLst>
        </p:cTn>
      </p:par>
    </p:tnLst>
    <p:bldLst>
      <p:bldP spid="7" grpId="0" animBg="1"/>
      <p:bldP spid="8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600px-Stop_sig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1200" y="838200"/>
            <a:ext cx="53149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Stop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304800" y="6324600"/>
            <a:ext cx="0" cy="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3.3 Answer: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latin typeface="Arial Narrow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9900" y="1828800"/>
            <a:ext cx="8382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Arial Narrow" pitchFamily="34" charset="0"/>
              </a:rPr>
              <a:t>Shreyas</a:t>
            </a:r>
            <a:r>
              <a:rPr lang="en-US" sz="4400" dirty="0" smtClean="0">
                <a:latin typeface="Arial Narrow" pitchFamily="34" charset="0"/>
              </a:rPr>
              <a:t>, Why are you going to TEXAS?</a:t>
            </a:r>
          </a:p>
          <a:p>
            <a:pPr algn="ctr"/>
            <a:endParaRPr lang="en-US" sz="6600" dirty="0">
              <a:latin typeface="Arial Narrow" pitchFamily="34" charset="0"/>
            </a:endParaRPr>
          </a:p>
          <a:p>
            <a:pPr algn="ctr"/>
            <a:r>
              <a:rPr lang="en-US" sz="6600" dirty="0" smtClean="0">
                <a:latin typeface="Arial Narrow" pitchFamily="34" charset="0"/>
              </a:rPr>
              <a:t>Answer:  64.5 mph</a:t>
            </a:r>
            <a:endParaRPr lang="en-US" sz="66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Question 3.4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151" name="Content Placeholder 150"/>
          <p:cNvSpPr>
            <a:spLocks noGrp="1"/>
          </p:cNvSpPr>
          <p:nvPr>
            <p:ph idx="1"/>
          </p:nvPr>
        </p:nvSpPr>
        <p:spPr>
          <a:xfrm>
            <a:off x="609600" y="2743200"/>
            <a:ext cx="8229600" cy="1524000"/>
          </a:xfrm>
        </p:spPr>
        <p:txBody>
          <a:bodyPr>
            <a:noAutofit/>
          </a:bodyPr>
          <a:lstStyle/>
          <a:p>
            <a:pPr marL="0" indent="0" algn="ctr" defTabSz="9144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5400" b="1" dirty="0" smtClean="0">
                <a:latin typeface="Arial Narrow" pitchFamily="34" charset="0"/>
                <a:cs typeface="Times New Roman" pitchFamily="18" charset="0"/>
              </a:rPr>
              <a:t>What is the mean + median + mode + range of the following data set:</a:t>
            </a:r>
          </a:p>
          <a:p>
            <a:pPr marL="0" indent="0" algn="ctr" defTabSz="9144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5400" b="1" dirty="0" smtClean="0"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3, 5, 2, 6, 3, 3, 6</a:t>
            </a:r>
            <a:endParaRPr lang="en-US" sz="5400" b="1" dirty="0" smtClean="0">
              <a:latin typeface="Arial Narrow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st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324600" y="5943600"/>
            <a:ext cx="23622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nd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pic>
        <p:nvPicPr>
          <p:cNvPr id="148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pic>
        <p:nvPicPr>
          <p:cNvPr id="149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457200" y="6340694"/>
            <a:ext cx="0" cy="0"/>
          </a:xfrm>
          <a:prstGeom prst="rect">
            <a:avLst/>
          </a:prstGeom>
        </p:spPr>
      </p:pic>
      <p:pic>
        <p:nvPicPr>
          <p:cNvPr id="150" name="Second Interval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5"/>
          <a:stretch>
            <a:fillRect/>
          </a:stretch>
        </p:blipFill>
        <p:spPr>
          <a:xfrm>
            <a:off x="457200" y="6340697"/>
            <a:ext cx="0" cy="0"/>
          </a:xfrm>
          <a:prstGeom prst="rect">
            <a:avLst/>
          </a:prstGeom>
        </p:spPr>
      </p:pic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9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92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93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94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95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96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97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98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99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100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10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102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103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104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105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106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107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108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109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110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11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112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113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114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116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117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1180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119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8"/>
                </p:tgtEl>
              </p:cMediaNode>
            </p:video>
            <p:video>
              <p:cMediaNode>
                <p:cTn id="2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9"/>
                </p:tgtEl>
              </p:cMediaNode>
            </p:video>
            <p:video>
              <p:cMediaNode>
                <p:cTn id="2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0"/>
                </p:tgtEl>
              </p:cMediaNode>
            </p:video>
          </p:childTnLst>
        </p:cTn>
      </p:par>
    </p:tnLst>
    <p:bldLst>
      <p:bldP spid="7" grpId="0" animBg="1"/>
      <p:bldP spid="8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Round 1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600px-Stop_sig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1200" y="838200"/>
            <a:ext cx="53149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Stop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304800" y="6324600"/>
            <a:ext cx="0" cy="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3.4 Answer: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29000" y="2057400"/>
            <a:ext cx="1797287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800" dirty="0" smtClean="0">
                <a:latin typeface="Arial Narrow" pitchFamily="34" charset="0"/>
              </a:rPr>
              <a:t>14</a:t>
            </a:r>
            <a:endParaRPr lang="en-US" sz="138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Question 3.5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st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324600" y="5943600"/>
            <a:ext cx="23622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nd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pic>
        <p:nvPicPr>
          <p:cNvPr id="148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pic>
        <p:nvPicPr>
          <p:cNvPr id="149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457200" y="6340694"/>
            <a:ext cx="0" cy="0"/>
          </a:xfrm>
          <a:prstGeom prst="rect">
            <a:avLst/>
          </a:prstGeom>
        </p:spPr>
      </p:pic>
      <p:pic>
        <p:nvPicPr>
          <p:cNvPr id="150" name="Second Interval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5"/>
          <a:stretch>
            <a:fillRect/>
          </a:stretch>
        </p:blipFill>
        <p:spPr>
          <a:xfrm>
            <a:off x="457200" y="6340697"/>
            <a:ext cx="0" cy="0"/>
          </a:xfrm>
          <a:prstGeom prst="rect">
            <a:avLst/>
          </a:prstGeom>
        </p:spPr>
      </p:pic>
      <p:sp>
        <p:nvSpPr>
          <p:cNvPr id="146" name="TextBox 145"/>
          <p:cNvSpPr txBox="1"/>
          <p:nvPr/>
        </p:nvSpPr>
        <p:spPr>
          <a:xfrm>
            <a:off x="482602" y="1443841"/>
            <a:ext cx="838199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rial Narrow" pitchFamily="34" charset="0"/>
              </a:rPr>
              <a:t>Using the equation 2x – y = 3, let</a:t>
            </a:r>
          </a:p>
          <a:p>
            <a:r>
              <a:rPr lang="en-US" sz="4000" b="1" dirty="0" smtClean="0">
                <a:latin typeface="Arial Narrow" pitchFamily="34" charset="0"/>
              </a:rPr>
              <a:t>A = the value of y if x = 2; </a:t>
            </a:r>
          </a:p>
          <a:p>
            <a:r>
              <a:rPr lang="en-US" sz="4000" b="1" dirty="0" smtClean="0">
                <a:latin typeface="Arial Narrow" pitchFamily="34" charset="0"/>
              </a:rPr>
              <a:t>B = the value of x if y = 3, </a:t>
            </a:r>
          </a:p>
          <a:p>
            <a:r>
              <a:rPr lang="en-US" sz="4000" b="1" dirty="0" smtClean="0">
                <a:latin typeface="Arial Narrow" pitchFamily="34" charset="0"/>
              </a:rPr>
              <a:t>C = the value of y if x is three times y.  </a:t>
            </a:r>
          </a:p>
          <a:p>
            <a:r>
              <a:rPr lang="en-US" sz="4000" b="1" dirty="0" smtClean="0">
                <a:latin typeface="Arial Narrow" pitchFamily="34" charset="0"/>
              </a:rPr>
              <a:t>Find A + B + C.</a:t>
            </a:r>
            <a:endParaRPr lang="en-US" sz="4000" b="1" dirty="0" smtClean="0">
              <a:latin typeface="Arial Narrow" pitchFamily="34" charset="0"/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9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92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93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94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95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96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97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98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99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100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10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102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103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104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105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106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107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108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109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110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11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112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113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114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116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117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1180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119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8"/>
                </p:tgtEl>
              </p:cMediaNode>
            </p:video>
            <p:video>
              <p:cMediaNode>
                <p:cTn id="2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9"/>
                </p:tgtEl>
              </p:cMediaNode>
            </p:video>
            <p:video>
              <p:cMediaNode>
                <p:cTn id="2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0"/>
                </p:tgtEl>
              </p:cMediaNode>
            </p:video>
          </p:childTnLst>
        </p:cTn>
      </p:par>
    </p:tnLst>
    <p:bldLst>
      <p:bldP spid="7" grpId="0" animBg="1"/>
      <p:bldP spid="8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600px-Stop_sig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1200" y="838200"/>
            <a:ext cx="53149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Stop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304800" y="6324600"/>
            <a:ext cx="0" cy="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3.5 Answer: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3657600" y="2133600"/>
                <a:ext cx="1676400" cy="21738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720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7200" b="0" i="1" dirty="0" smtClean="0">
                              <a:latin typeface="Cambria Math"/>
                            </a:rPr>
                            <m:t>23</m:t>
                          </m:r>
                        </m:num>
                        <m:den>
                          <m:r>
                            <a:rPr lang="en-US" sz="7200" b="0" i="1" dirty="0" smtClean="0"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sz="7200" dirty="0">
                  <a:latin typeface="Arial Narrow" pitchFamily="34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2133600"/>
                <a:ext cx="1676400" cy="217380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End of Round 3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Round 4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042" y="213486"/>
            <a:ext cx="7125113" cy="924475"/>
          </a:xfrm>
        </p:spPr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Question 4.1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151" name="Content Placeholder 150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2773362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en-US" sz="5400" b="1" dirty="0" smtClean="0">
                <a:latin typeface="Arial Narrow" pitchFamily="34" charset="0"/>
                <a:cs typeface="Times New Roman" pitchFamily="18" charset="0"/>
              </a:rPr>
              <a:t>How many squares are in the following figure?</a:t>
            </a:r>
          </a:p>
          <a:p>
            <a:pPr lvl="0">
              <a:buNone/>
            </a:pPr>
            <a:endParaRPr lang="en-US" sz="5400" b="1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st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324600" y="5943600"/>
            <a:ext cx="23622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nd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pic>
        <p:nvPicPr>
          <p:cNvPr id="148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pic>
        <p:nvPicPr>
          <p:cNvPr id="149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457200" y="6340694"/>
            <a:ext cx="0" cy="0"/>
          </a:xfrm>
          <a:prstGeom prst="rect">
            <a:avLst/>
          </a:prstGeom>
        </p:spPr>
      </p:pic>
      <p:pic>
        <p:nvPicPr>
          <p:cNvPr id="150" name="Second Interval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5"/>
          <a:stretch>
            <a:fillRect/>
          </a:stretch>
        </p:blipFill>
        <p:spPr>
          <a:xfrm>
            <a:off x="457200" y="6340697"/>
            <a:ext cx="0" cy="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965700" y="3276600"/>
            <a:ext cx="533400" cy="4572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5486400" y="3276600"/>
            <a:ext cx="533400" cy="457200"/>
          </a:xfrm>
          <a:prstGeom prst="rect">
            <a:avLst/>
          </a:prstGeom>
          <a:ln w="3810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4394200" y="3276600"/>
            <a:ext cx="533400" cy="457200"/>
          </a:xfrm>
          <a:prstGeom prst="rect">
            <a:avLst/>
          </a:prstGeom>
          <a:ln w="3810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Rectangle 151"/>
          <p:cNvSpPr/>
          <p:nvPr/>
        </p:nvSpPr>
        <p:spPr>
          <a:xfrm>
            <a:off x="6032500" y="3276600"/>
            <a:ext cx="533400" cy="457200"/>
          </a:xfrm>
          <a:prstGeom prst="rect">
            <a:avLst/>
          </a:prstGeom>
          <a:ln w="3810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ectangle 152"/>
          <p:cNvSpPr/>
          <p:nvPr/>
        </p:nvSpPr>
        <p:spPr>
          <a:xfrm>
            <a:off x="3873500" y="3263900"/>
            <a:ext cx="533400" cy="457200"/>
          </a:xfrm>
          <a:prstGeom prst="rect">
            <a:avLst/>
          </a:prstGeom>
          <a:ln w="3810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ectangle 153"/>
          <p:cNvSpPr/>
          <p:nvPr/>
        </p:nvSpPr>
        <p:spPr>
          <a:xfrm>
            <a:off x="3860800" y="3733800"/>
            <a:ext cx="533400" cy="457200"/>
          </a:xfrm>
          <a:prstGeom prst="rect">
            <a:avLst/>
          </a:prstGeom>
          <a:ln w="3810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/>
          <p:cNvSpPr/>
          <p:nvPr/>
        </p:nvSpPr>
        <p:spPr>
          <a:xfrm>
            <a:off x="4953000" y="3276600"/>
            <a:ext cx="533400" cy="457200"/>
          </a:xfrm>
          <a:prstGeom prst="rect">
            <a:avLst/>
          </a:prstGeom>
          <a:ln w="3810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/>
          <p:cNvSpPr/>
          <p:nvPr/>
        </p:nvSpPr>
        <p:spPr>
          <a:xfrm>
            <a:off x="3860800" y="4648200"/>
            <a:ext cx="533400" cy="457200"/>
          </a:xfrm>
          <a:prstGeom prst="rect">
            <a:avLst/>
          </a:prstGeom>
          <a:ln w="3810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/>
          <p:cNvSpPr/>
          <p:nvPr/>
        </p:nvSpPr>
        <p:spPr>
          <a:xfrm>
            <a:off x="6032500" y="4673600"/>
            <a:ext cx="533400" cy="457200"/>
          </a:xfrm>
          <a:prstGeom prst="rect">
            <a:avLst/>
          </a:prstGeom>
          <a:ln w="3810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/>
        </p:nvSpPr>
        <p:spPr>
          <a:xfrm>
            <a:off x="3860800" y="4165600"/>
            <a:ext cx="533400" cy="457200"/>
          </a:xfrm>
          <a:prstGeom prst="rect">
            <a:avLst/>
          </a:prstGeom>
          <a:ln w="3810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/>
          <p:cNvSpPr/>
          <p:nvPr/>
        </p:nvSpPr>
        <p:spPr>
          <a:xfrm>
            <a:off x="4406900" y="3746500"/>
            <a:ext cx="533400" cy="457200"/>
          </a:xfrm>
          <a:prstGeom prst="rect">
            <a:avLst/>
          </a:prstGeom>
          <a:ln w="3810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/>
          <p:cNvSpPr/>
          <p:nvPr/>
        </p:nvSpPr>
        <p:spPr>
          <a:xfrm>
            <a:off x="4953000" y="3733800"/>
            <a:ext cx="533400" cy="457200"/>
          </a:xfrm>
          <a:prstGeom prst="rect">
            <a:avLst/>
          </a:prstGeom>
          <a:ln w="3810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4953000" y="4191000"/>
            <a:ext cx="533400" cy="457200"/>
          </a:xfrm>
          <a:prstGeom prst="rect">
            <a:avLst/>
          </a:prstGeom>
          <a:ln w="3810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/>
          <p:cNvSpPr/>
          <p:nvPr/>
        </p:nvSpPr>
        <p:spPr>
          <a:xfrm>
            <a:off x="5486400" y="3733800"/>
            <a:ext cx="533400" cy="457200"/>
          </a:xfrm>
          <a:prstGeom prst="rect">
            <a:avLst/>
          </a:prstGeom>
          <a:ln w="3810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Rectangle 162"/>
          <p:cNvSpPr/>
          <p:nvPr/>
        </p:nvSpPr>
        <p:spPr>
          <a:xfrm>
            <a:off x="6019800" y="3733800"/>
            <a:ext cx="533400" cy="457200"/>
          </a:xfrm>
          <a:prstGeom prst="rect">
            <a:avLst/>
          </a:prstGeom>
          <a:ln w="3810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Rectangle 163"/>
          <p:cNvSpPr/>
          <p:nvPr/>
        </p:nvSpPr>
        <p:spPr>
          <a:xfrm>
            <a:off x="4406900" y="4191000"/>
            <a:ext cx="533400" cy="457200"/>
          </a:xfrm>
          <a:prstGeom prst="rect">
            <a:avLst/>
          </a:prstGeom>
          <a:ln w="3810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6019800" y="4191000"/>
            <a:ext cx="533400" cy="457200"/>
          </a:xfrm>
          <a:prstGeom prst="rect">
            <a:avLst/>
          </a:prstGeom>
          <a:ln w="3810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Rectangle 165"/>
          <p:cNvSpPr/>
          <p:nvPr/>
        </p:nvSpPr>
        <p:spPr>
          <a:xfrm>
            <a:off x="5499100" y="4673600"/>
            <a:ext cx="533400" cy="457200"/>
          </a:xfrm>
          <a:prstGeom prst="rect">
            <a:avLst/>
          </a:prstGeom>
          <a:ln w="3810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ectangle 166"/>
          <p:cNvSpPr/>
          <p:nvPr/>
        </p:nvSpPr>
        <p:spPr>
          <a:xfrm>
            <a:off x="4940300" y="4648200"/>
            <a:ext cx="533400" cy="457200"/>
          </a:xfrm>
          <a:prstGeom prst="rect">
            <a:avLst/>
          </a:prstGeom>
          <a:ln w="3810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ectangle 167"/>
          <p:cNvSpPr/>
          <p:nvPr/>
        </p:nvSpPr>
        <p:spPr>
          <a:xfrm>
            <a:off x="4406900" y="4648200"/>
            <a:ext cx="533400" cy="457200"/>
          </a:xfrm>
          <a:prstGeom prst="rect">
            <a:avLst/>
          </a:prstGeom>
          <a:ln w="3810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ectangle 168"/>
          <p:cNvSpPr/>
          <p:nvPr/>
        </p:nvSpPr>
        <p:spPr>
          <a:xfrm>
            <a:off x="5499100" y="4191000"/>
            <a:ext cx="533400" cy="457200"/>
          </a:xfrm>
          <a:prstGeom prst="rect">
            <a:avLst/>
          </a:prstGeom>
          <a:ln w="3810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Rectangle 169"/>
          <p:cNvSpPr/>
          <p:nvPr/>
        </p:nvSpPr>
        <p:spPr>
          <a:xfrm>
            <a:off x="3327400" y="4648200"/>
            <a:ext cx="533400" cy="457200"/>
          </a:xfrm>
          <a:prstGeom prst="rect">
            <a:avLst/>
          </a:prstGeom>
          <a:ln w="3810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Rectangle 170"/>
          <p:cNvSpPr/>
          <p:nvPr/>
        </p:nvSpPr>
        <p:spPr>
          <a:xfrm>
            <a:off x="3340100" y="4178300"/>
            <a:ext cx="533400" cy="457200"/>
          </a:xfrm>
          <a:prstGeom prst="rect">
            <a:avLst/>
          </a:prstGeom>
          <a:ln w="3810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/>
        </p:nvSpPr>
        <p:spPr>
          <a:xfrm>
            <a:off x="3340100" y="3708400"/>
            <a:ext cx="533400" cy="457200"/>
          </a:xfrm>
          <a:prstGeom prst="rect">
            <a:avLst/>
          </a:prstGeom>
          <a:ln w="3810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ectangle 172"/>
          <p:cNvSpPr/>
          <p:nvPr/>
        </p:nvSpPr>
        <p:spPr>
          <a:xfrm>
            <a:off x="3327400" y="3263900"/>
            <a:ext cx="533400" cy="457200"/>
          </a:xfrm>
          <a:prstGeom prst="rect">
            <a:avLst/>
          </a:prstGeom>
          <a:ln w="3810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028103"/>
      </p:ext>
    </p:extLst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9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92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93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94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95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96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97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98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99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100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10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102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103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104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105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106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107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108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109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110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11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112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113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114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116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117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1180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119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8"/>
                </p:tgtEl>
              </p:cMediaNode>
            </p:video>
            <p:video>
              <p:cMediaNode>
                <p:cTn id="2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9"/>
                </p:tgtEl>
              </p:cMediaNode>
            </p:video>
            <p:video>
              <p:cMediaNode>
                <p:cTn id="2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0"/>
                </p:tgtEl>
              </p:cMediaNode>
            </p:video>
          </p:childTnLst>
        </p:cTn>
      </p:par>
    </p:tnLst>
    <p:bldLst>
      <p:bldP spid="7" grpId="0" animBg="1"/>
      <p:bldP spid="8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600px-Stop_sig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1200" y="838200"/>
            <a:ext cx="53149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Stop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304800" y="6324600"/>
            <a:ext cx="0" cy="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4.1 Answer: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57600" y="2339704"/>
            <a:ext cx="1797287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800" dirty="0" smtClean="0">
                <a:latin typeface="Arial Narrow" pitchFamily="34" charset="0"/>
              </a:rPr>
              <a:t>50</a:t>
            </a:r>
            <a:endParaRPr lang="en-US" sz="138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56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 pitchFamily="18" charset="0"/>
              </a:rPr>
              <a:t>Question 1.1</a:t>
            </a:r>
            <a:endParaRPr lang="en-US" b="1" dirty="0">
              <a:latin typeface="Arial Narrow" pitchFamily="34" charset="0"/>
              <a:cs typeface="Times New Roman" pitchFamily="18" charset="0"/>
            </a:endParaRPr>
          </a:p>
        </p:txBody>
      </p:sp>
      <p:pic>
        <p:nvPicPr>
          <p:cNvPr id="147" name="Begin.mp3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6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2:00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</a:t>
            </a:r>
            <a:r>
              <a:rPr lang="en-US" sz="3600" baseline="30000" dirty="0" smtClean="0">
                <a:latin typeface="Arial Narrow" pitchFamily="34" charset="0"/>
                <a:cs typeface="Times New Roman" pitchFamily="18" charset="0"/>
              </a:rPr>
              <a:t>st</a:t>
            </a:r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 Interval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5 Seconds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324600" y="5943600"/>
            <a:ext cx="23622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2</a:t>
            </a:r>
            <a:r>
              <a:rPr lang="en-US" sz="3600" baseline="30000" dirty="0" smtClean="0">
                <a:latin typeface="Arial Narrow" pitchFamily="34" charset="0"/>
                <a:cs typeface="Times New Roman" pitchFamily="18" charset="0"/>
              </a:rPr>
              <a:t>nd</a:t>
            </a:r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 Interval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5 Seconds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pic>
        <p:nvPicPr>
          <p:cNvPr id="148" name="5 Seconds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6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pic>
        <p:nvPicPr>
          <p:cNvPr id="149" name="5 Seconds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6"/>
          <a:stretch>
            <a:fillRect/>
          </a:stretch>
        </p:blipFill>
        <p:spPr>
          <a:xfrm>
            <a:off x="457200" y="6340694"/>
            <a:ext cx="0" cy="0"/>
          </a:xfrm>
          <a:prstGeom prst="rect">
            <a:avLst/>
          </a:prstGeom>
        </p:spPr>
      </p:pic>
      <p:pic>
        <p:nvPicPr>
          <p:cNvPr id="150" name="Second Interval.mp3">
            <a:hlinkClick r:id="" action="ppaction://media"/>
          </p:cNvPr>
          <p:cNvPicPr>
            <a:picLocks noRot="1" noChangeAspect="1"/>
          </p:cNvPicPr>
          <p:nvPr>
            <a:videoFile r:link="rId3"/>
          </p:nvPr>
        </p:nvPicPr>
        <p:blipFill>
          <a:blip r:embed="rId6"/>
          <a:stretch>
            <a:fillRect/>
          </a:stretch>
        </p:blipFill>
        <p:spPr>
          <a:xfrm>
            <a:off x="457200" y="6340697"/>
            <a:ext cx="0" cy="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91807" y="2133600"/>
            <a:ext cx="659026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 smtClean="0"/>
              <a:t>What is half the </a:t>
            </a:r>
          </a:p>
          <a:p>
            <a:pPr algn="ctr"/>
            <a:r>
              <a:rPr lang="en-US" sz="5400" b="1" dirty="0" smtClean="0"/>
              <a:t>square of 16?</a:t>
            </a:r>
            <a:endParaRPr lang="en-US" sz="5400" b="1" dirty="0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9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92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93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94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95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96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97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98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99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100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10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102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103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104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105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106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107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108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109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110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11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112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113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114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116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117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1180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119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7"/>
                </p:tgtEl>
              </p:cMediaNode>
            </p:video>
            <p:video>
              <p:cMediaNode>
                <p:cTn id="2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8"/>
                </p:tgtEl>
              </p:cMediaNode>
            </p:video>
            <p:video>
              <p:cMediaNode>
                <p:cTn id="2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9"/>
                </p:tgtEl>
              </p:cMediaNode>
            </p:video>
            <p:video>
              <p:cMediaNode>
                <p:cTn id="25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0"/>
                </p:tgtEl>
              </p:cMediaNode>
            </p:video>
          </p:childTnLst>
        </p:cTn>
      </p:par>
    </p:tnLst>
    <p:bldLst>
      <p:bldP spid="7" grpId="0" animBg="1"/>
      <p:bldP spid="8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125113" cy="924475"/>
          </a:xfrm>
        </p:spPr>
        <p:txBody>
          <a:bodyPr/>
          <a:lstStyle/>
          <a:p>
            <a:r>
              <a:rPr lang="en-US" b="1" dirty="0" smtClean="0">
                <a:latin typeface="Arial Narrow" pitchFamily="34" charset="0"/>
              </a:rPr>
              <a:t>Question 4.2</a:t>
            </a:r>
            <a:endParaRPr lang="en-US" b="1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95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b="1" dirty="0" smtClean="0">
                <a:latin typeface="Arial Narrow" pitchFamily="34" charset="0"/>
              </a:rPr>
              <a:t>When two times a number is added to 12 the result is two less than three times the number.   What is the number?</a:t>
            </a:r>
            <a:endParaRPr lang="en-US" sz="4800" b="1" dirty="0">
              <a:latin typeface="Arial Narrow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st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324600" y="5943600"/>
            <a:ext cx="23622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nd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pic>
        <p:nvPicPr>
          <p:cNvPr id="128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pic>
        <p:nvPicPr>
          <p:cNvPr id="129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457200" y="6340694"/>
            <a:ext cx="0" cy="0"/>
          </a:xfrm>
          <a:prstGeom prst="rect">
            <a:avLst/>
          </a:prstGeom>
        </p:spPr>
      </p:pic>
      <p:pic>
        <p:nvPicPr>
          <p:cNvPr id="130" name="Second Interval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5"/>
          <a:stretch>
            <a:fillRect/>
          </a:stretch>
        </p:blipFill>
        <p:spPr>
          <a:xfrm>
            <a:off x="457200" y="6340697"/>
            <a:ext cx="0" cy="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696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9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92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93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94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95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96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97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98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99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100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10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102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103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104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105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106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107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108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109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110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11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112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113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114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116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117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1180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119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8"/>
                </p:tgtEl>
              </p:cMediaNode>
            </p:video>
            <p:video>
              <p:cMediaNode>
                <p:cTn id="2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9"/>
                </p:tgtEl>
              </p:cMediaNode>
            </p:video>
            <p:video>
              <p:cMediaNode>
                <p:cTn id="2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0"/>
                </p:tgtEl>
              </p:cMediaNode>
            </p:video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600px-Stop_sig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1200" y="838200"/>
            <a:ext cx="53149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Stop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304800" y="6324600"/>
            <a:ext cx="0" cy="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8145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4.2 Answer: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2937578" y="2600568"/>
                <a:ext cx="2547492" cy="22159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3800" b="0" i="1" smtClean="0">
                          <a:latin typeface="Cambria Math"/>
                        </a:rPr>
                        <m:t>14</m:t>
                      </m:r>
                    </m:oMath>
                  </m:oMathPara>
                </a14:m>
                <a:endParaRPr lang="en-US" sz="13800" dirty="0">
                  <a:latin typeface="Arial Narrow" pitchFamily="34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7578" y="2600568"/>
                <a:ext cx="2547492" cy="221599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671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 pitchFamily="18" charset="0"/>
              </a:rPr>
              <a:t>Question 4.3</a:t>
            </a:r>
            <a:endParaRPr lang="en-US" b="1" dirty="0">
              <a:latin typeface="Arial Narrow" pitchFamily="34" charset="0"/>
              <a:cs typeface="Times New Roman" pitchFamily="18" charset="0"/>
            </a:endParaRPr>
          </a:p>
        </p:txBody>
      </p:sp>
      <p:pic>
        <p:nvPicPr>
          <p:cNvPr id="147" name="Begin.mp3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6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2:00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</a:t>
            </a:r>
            <a:r>
              <a:rPr lang="en-US" sz="3600" baseline="30000" dirty="0" smtClean="0">
                <a:latin typeface="Arial Narrow" pitchFamily="34" charset="0"/>
                <a:cs typeface="Times New Roman" pitchFamily="18" charset="0"/>
              </a:rPr>
              <a:t>st</a:t>
            </a:r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 Interval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5 Seconds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324600" y="5943600"/>
            <a:ext cx="23622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2</a:t>
            </a:r>
            <a:r>
              <a:rPr lang="en-US" sz="3600" baseline="30000" dirty="0" smtClean="0">
                <a:latin typeface="Arial Narrow" pitchFamily="34" charset="0"/>
                <a:cs typeface="Times New Roman" pitchFamily="18" charset="0"/>
              </a:rPr>
              <a:t>nd</a:t>
            </a:r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 Interval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5 Seconds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pic>
        <p:nvPicPr>
          <p:cNvPr id="148" name="5 Seconds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6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pic>
        <p:nvPicPr>
          <p:cNvPr id="149" name="5 Seconds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6"/>
          <a:stretch>
            <a:fillRect/>
          </a:stretch>
        </p:blipFill>
        <p:spPr>
          <a:xfrm>
            <a:off x="457200" y="6340694"/>
            <a:ext cx="0" cy="0"/>
          </a:xfrm>
          <a:prstGeom prst="rect">
            <a:avLst/>
          </a:prstGeom>
        </p:spPr>
      </p:pic>
      <p:pic>
        <p:nvPicPr>
          <p:cNvPr id="150" name="Second Interval.mp3">
            <a:hlinkClick r:id="" action="ppaction://media"/>
          </p:cNvPr>
          <p:cNvPicPr>
            <a:picLocks noRot="1" noChangeAspect="1"/>
          </p:cNvPicPr>
          <p:nvPr>
            <a:videoFile r:link="rId3"/>
          </p:nvPr>
        </p:nvPicPr>
        <p:blipFill>
          <a:blip r:embed="rId6"/>
          <a:stretch>
            <a:fillRect/>
          </a:stretch>
        </p:blipFill>
        <p:spPr>
          <a:xfrm>
            <a:off x="457200" y="6340697"/>
            <a:ext cx="0" cy="0"/>
          </a:xfrm>
          <a:prstGeom prst="rect">
            <a:avLst/>
          </a:prstGeom>
        </p:spPr>
      </p:pic>
      <p:sp>
        <p:nvSpPr>
          <p:cNvPr id="339972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latin typeface="Arial Narrow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9442" y="1828800"/>
            <a:ext cx="747415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Mr. </a:t>
            </a:r>
            <a:r>
              <a:rPr lang="en-US" sz="3200" dirty="0" err="1" smtClean="0"/>
              <a:t>Bobba</a:t>
            </a:r>
            <a:r>
              <a:rPr lang="en-US" sz="3200" dirty="0" smtClean="0"/>
              <a:t> rides his bike to the park and then walks through the park to the ice cream stand.  If the entire trip takes 12 minutes and he rides 5 minutes longer than he walks, how long does he walk?</a:t>
            </a:r>
            <a:endParaRPr lang="en-US" sz="3200" dirty="0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9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92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93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94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95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96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97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98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99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100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10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102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103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104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105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106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107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108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109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110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11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112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113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114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116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117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1180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119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7"/>
                </p:tgtEl>
              </p:cMediaNode>
            </p:video>
            <p:video>
              <p:cMediaNode>
                <p:cTn id="2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8"/>
                </p:tgtEl>
              </p:cMediaNode>
            </p:video>
            <p:video>
              <p:cMediaNode>
                <p:cTn id="2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9"/>
                </p:tgtEl>
              </p:cMediaNode>
            </p:video>
            <p:video>
              <p:cMediaNode>
                <p:cTn id="25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0"/>
                </p:tgtEl>
              </p:cMediaNode>
            </p:video>
          </p:childTnLst>
        </p:cTn>
      </p:par>
    </p:tnLst>
    <p:bldLst>
      <p:bldP spid="7" grpId="0" animBg="1"/>
      <p:bldP spid="8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600px-Stop_sig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1200" y="838200"/>
            <a:ext cx="53149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Stop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304800" y="6324600"/>
            <a:ext cx="0" cy="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4.3 Answer: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1143000" y="2108200"/>
                <a:ext cx="5776133" cy="13234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8000" i="1" smtClean="0">
                          <a:latin typeface="Cambria Math"/>
                        </a:rPr>
                        <m:t>3</m:t>
                      </m:r>
                      <m:r>
                        <a:rPr lang="en-US" sz="8000" b="0" i="1" smtClean="0">
                          <a:latin typeface="Cambria Math"/>
                        </a:rPr>
                        <m:t>.5 </m:t>
                      </m:r>
                      <m:r>
                        <a:rPr lang="en-US" sz="8000" b="0" i="1" smtClean="0">
                          <a:latin typeface="Cambria Math"/>
                        </a:rPr>
                        <m:t>𝑀𝑖𝑛𝑢𝑡𝑒𝑠</m:t>
                      </m:r>
                    </m:oMath>
                  </m:oMathPara>
                </a14:m>
                <a:endParaRPr lang="en-US" sz="8000" dirty="0">
                  <a:latin typeface="Arial Narrow" pitchFamily="34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2108200"/>
                <a:ext cx="5776133" cy="132343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304800"/>
            <a:ext cx="7125113" cy="924475"/>
          </a:xfrm>
        </p:spPr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Question 4.4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pic>
        <p:nvPicPr>
          <p:cNvPr id="147" name="Begin.mp3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6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st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324600" y="5943600"/>
            <a:ext cx="23622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nd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pic>
        <p:nvPicPr>
          <p:cNvPr id="148" name="5 Seconds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6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pic>
        <p:nvPicPr>
          <p:cNvPr id="149" name="5 Seconds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6"/>
          <a:stretch>
            <a:fillRect/>
          </a:stretch>
        </p:blipFill>
        <p:spPr>
          <a:xfrm>
            <a:off x="457200" y="6340694"/>
            <a:ext cx="0" cy="0"/>
          </a:xfrm>
          <a:prstGeom prst="rect">
            <a:avLst/>
          </a:prstGeom>
        </p:spPr>
      </p:pic>
      <p:pic>
        <p:nvPicPr>
          <p:cNvPr id="150" name="Second Interval.mp3">
            <a:hlinkClick r:id="" action="ppaction://media"/>
          </p:cNvPr>
          <p:cNvPicPr>
            <a:picLocks noRot="1" noChangeAspect="1"/>
          </p:cNvPicPr>
          <p:nvPr>
            <a:videoFile r:link="rId3"/>
          </p:nvPr>
        </p:nvPicPr>
        <p:blipFill>
          <a:blip r:embed="rId6"/>
          <a:stretch>
            <a:fillRect/>
          </a:stretch>
        </p:blipFill>
        <p:spPr>
          <a:xfrm>
            <a:off x="457200" y="6340697"/>
            <a:ext cx="0" cy="0"/>
          </a:xfrm>
          <a:prstGeom prst="rect">
            <a:avLst/>
          </a:prstGeom>
        </p:spPr>
      </p:pic>
      <p:sp>
        <p:nvSpPr>
          <p:cNvPr id="153" name="TextBox 152"/>
          <p:cNvSpPr txBox="1"/>
          <p:nvPr/>
        </p:nvSpPr>
        <p:spPr>
          <a:xfrm>
            <a:off x="685800" y="1417638"/>
            <a:ext cx="7772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 smtClean="0">
                <a:latin typeface="Arial Narrow" pitchFamily="34" charset="0"/>
              </a:rPr>
              <a:t>At the homecoming dance, the first group to arrive consisted  of 4 people.  Each group that arrived had twice the amount of people than the group before them.  How many people in total, arrived in the first 6 groups?</a:t>
            </a:r>
            <a:endParaRPr lang="en-US" sz="4000" b="1" dirty="0" smtClean="0">
              <a:latin typeface="Arial Narrow" pitchFamily="34" charset="0"/>
            </a:endParaRPr>
          </a:p>
        </p:txBody>
      </p:sp>
      <p:sp>
        <p:nvSpPr>
          <p:cNvPr id="425986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408479"/>
      </p:ext>
    </p:extLst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9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92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93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94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95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96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97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98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99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100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10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102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103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104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105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106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107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108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109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110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11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112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113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114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116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117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1180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119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7"/>
                </p:tgtEl>
              </p:cMediaNode>
            </p:video>
            <p:video>
              <p:cMediaNode>
                <p:cTn id="2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8"/>
                </p:tgtEl>
              </p:cMediaNode>
            </p:video>
            <p:video>
              <p:cMediaNode>
                <p:cTn id="2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9"/>
                </p:tgtEl>
              </p:cMediaNode>
            </p:video>
            <p:video>
              <p:cMediaNode>
                <p:cTn id="25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0"/>
                </p:tgtEl>
              </p:cMediaNode>
            </p:video>
          </p:childTnLst>
        </p:cTn>
      </p:par>
    </p:tnLst>
    <p:bldLst>
      <p:bldP spid="7" grpId="0" animBg="1"/>
      <p:bldP spid="8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600px-Stop_sig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1200" y="838200"/>
            <a:ext cx="53149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Stop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304800" y="6324600"/>
            <a:ext cx="0" cy="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3697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4.4 Answer: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2286000"/>
            <a:ext cx="7772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latin typeface="Arial Narrow" pitchFamily="34" charset="0"/>
                <a:ea typeface="Cambria Math" pitchFamily="18" charset="0"/>
              </a:rPr>
              <a:t>252</a:t>
            </a:r>
            <a:endParaRPr lang="en-US" sz="8800" dirty="0">
              <a:latin typeface="Arial Narrow" pitchFamily="34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89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Question 4.5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st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57800" y="5943599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57800" y="5943598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45100" y="5943597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57800" y="5943596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324600" y="5943600"/>
            <a:ext cx="23622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nd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pic>
        <p:nvPicPr>
          <p:cNvPr id="148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pic>
        <p:nvPicPr>
          <p:cNvPr id="149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457200" y="6340694"/>
            <a:ext cx="0" cy="0"/>
          </a:xfrm>
          <a:prstGeom prst="rect">
            <a:avLst/>
          </a:prstGeom>
        </p:spPr>
      </p:pic>
      <p:pic>
        <p:nvPicPr>
          <p:cNvPr id="150" name="Second Interval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5"/>
          <a:stretch>
            <a:fillRect/>
          </a:stretch>
        </p:blipFill>
        <p:spPr>
          <a:xfrm>
            <a:off x="457200" y="6340697"/>
            <a:ext cx="0" cy="0"/>
          </a:xfrm>
          <a:prstGeom prst="rect">
            <a:avLst/>
          </a:prstGeom>
        </p:spPr>
      </p:pic>
      <p:sp>
        <p:nvSpPr>
          <p:cNvPr id="146" name="Rectangle 2"/>
          <p:cNvSpPr>
            <a:spLocks noChangeArrowheads="1"/>
          </p:cNvSpPr>
          <p:nvPr/>
        </p:nvSpPr>
        <p:spPr bwMode="auto">
          <a:xfrm>
            <a:off x="457202" y="2428081"/>
            <a:ext cx="82296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6000" b="1" dirty="0" smtClean="0">
                <a:latin typeface="Arial Narrow" pitchFamily="34" charset="0"/>
              </a:rPr>
              <a:t> what is 517 written in base 3?</a:t>
            </a:r>
            <a:endParaRPr lang="en-US" sz="6000" b="1" dirty="0">
              <a:latin typeface="Arial Narrow" pitchFamily="34" charset="0"/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9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92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93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94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95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96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97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98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99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100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10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102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103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104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105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106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107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108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109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110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11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112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113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114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116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117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1180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119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8"/>
                </p:tgtEl>
              </p:cMediaNode>
            </p:video>
            <p:video>
              <p:cMediaNode>
                <p:cTn id="2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9"/>
                </p:tgtEl>
              </p:cMediaNode>
            </p:video>
            <p:video>
              <p:cMediaNode>
                <p:cTn id="2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0"/>
                </p:tgtEl>
              </p:cMediaNode>
            </p:video>
          </p:childTnLst>
        </p:cTn>
      </p:par>
    </p:tnLst>
    <p:bldLst>
      <p:bldP spid="7" grpId="0" animBg="1"/>
      <p:bldP spid="8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600px-Stop_sig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1200" y="838200"/>
            <a:ext cx="53149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Stop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304800" y="6324600"/>
            <a:ext cx="0" cy="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600px-Stop_sig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1200" y="838200"/>
            <a:ext cx="53149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Stop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304800" y="6324600"/>
            <a:ext cx="0" cy="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4.5 Answer: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9442" y="2209800"/>
            <a:ext cx="6629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201011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End of 6</a:t>
            </a:r>
            <a:r>
              <a:rPr lang="en-US" b="1" baseline="30000" dirty="0" smtClean="0">
                <a:latin typeface="Arial Narrow" pitchFamily="34" charset="0"/>
                <a:cs typeface="Times New Roman"/>
              </a:rPr>
              <a:t>th</a:t>
            </a:r>
            <a:r>
              <a:rPr lang="en-US" b="1" dirty="0" smtClean="0">
                <a:latin typeface="Arial Narrow" pitchFamily="34" charset="0"/>
                <a:cs typeface="Times New Roman"/>
              </a:rPr>
              <a:t> Grade Ciphering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1.1 Answer: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-12700" y="2543147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8000" dirty="0" smtClean="0">
                <a:latin typeface="Arial Narrow" pitchFamily="34" charset="0"/>
                <a:ea typeface="Cambria Math" pitchFamily="18" charset="0"/>
                <a:cs typeface="Times New Roman" pitchFamily="18" charset="0"/>
              </a:rPr>
              <a:t>128</a:t>
            </a:r>
            <a:endParaRPr lang="en-US" sz="8000" dirty="0" smtClean="0">
              <a:latin typeface="Arial Narrow" pitchFamily="34" charset="0"/>
              <a:ea typeface="Cambria Math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18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 pitchFamily="18" charset="0"/>
              </a:rPr>
              <a:t>Question 1.2</a:t>
            </a:r>
            <a:endParaRPr lang="en-US" b="1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2:00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</a:t>
            </a:r>
            <a:r>
              <a:rPr lang="en-US" sz="3600" baseline="30000" dirty="0" smtClean="0">
                <a:latin typeface="Arial Narrow" pitchFamily="34" charset="0"/>
                <a:cs typeface="Times New Roman" pitchFamily="18" charset="0"/>
              </a:rPr>
              <a:t>st</a:t>
            </a:r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 Interval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5 Seconds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324600" y="5943600"/>
            <a:ext cx="23622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2</a:t>
            </a:r>
            <a:r>
              <a:rPr lang="en-US" sz="3600" baseline="30000" dirty="0" smtClean="0">
                <a:latin typeface="Arial Narrow" pitchFamily="34" charset="0"/>
                <a:cs typeface="Times New Roman" pitchFamily="18" charset="0"/>
              </a:rPr>
              <a:t>nd</a:t>
            </a:r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 Interval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5 Seconds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pic>
        <p:nvPicPr>
          <p:cNvPr id="148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pic>
        <p:nvPicPr>
          <p:cNvPr id="149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457200" y="6340694"/>
            <a:ext cx="0" cy="0"/>
          </a:xfrm>
          <a:prstGeom prst="rect">
            <a:avLst/>
          </a:prstGeom>
        </p:spPr>
      </p:pic>
      <p:pic>
        <p:nvPicPr>
          <p:cNvPr id="150" name="Second Interval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5"/>
          <a:stretch>
            <a:fillRect/>
          </a:stretch>
        </p:blipFill>
        <p:spPr>
          <a:xfrm>
            <a:off x="457200" y="6340697"/>
            <a:ext cx="0" cy="0"/>
          </a:xfrm>
          <a:prstGeom prst="rect">
            <a:avLst/>
          </a:prstGeom>
        </p:spPr>
      </p:pic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609600" y="2875004"/>
            <a:ext cx="82296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6600" b="1" dirty="0" smtClean="0">
                <a:latin typeface="Arial Narrow" pitchFamily="34" charset="0"/>
              </a:rPr>
              <a:t>Solve for x:  41 = 3x + 1</a:t>
            </a:r>
            <a:endParaRPr lang="en-US" sz="6600" b="1" dirty="0">
              <a:latin typeface="Arial Narrow" pitchFamily="34" charset="0"/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9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92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93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94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95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96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97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98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99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100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10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102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103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104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105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106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107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108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109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110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11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112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113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114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116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117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1180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119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8"/>
                </p:tgtEl>
              </p:cMediaNode>
            </p:video>
            <p:video>
              <p:cMediaNode>
                <p:cTn id="2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9"/>
                </p:tgtEl>
              </p:cMediaNode>
            </p:video>
            <p:video>
              <p:cMediaNode>
                <p:cTn id="2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0"/>
                </p:tgtEl>
              </p:cMediaNode>
            </p:video>
          </p:childTnLst>
        </p:cTn>
      </p:par>
    </p:tnLst>
    <p:bldLst>
      <p:bldP spid="7" grpId="0" animBg="1"/>
      <p:bldP spid="8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</p:bldLst>
  </p:timing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TC102455610[[fn=Autumn]]</Template>
  <TotalTime>2424</TotalTime>
  <Words>3540</Words>
  <Application>Microsoft Office PowerPoint</Application>
  <PresentationFormat>On-screen Show (4:3)</PresentationFormat>
  <Paragraphs>2785</Paragraphs>
  <Slides>72</Slides>
  <Notes>72</Notes>
  <HiddenSlides>0</HiddenSlides>
  <MMClips>93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74" baseType="lpstr">
      <vt:lpstr>Autumn</vt:lpstr>
      <vt:lpstr>Equation</vt:lpstr>
      <vt:lpstr>PowerPoint Presentation</vt:lpstr>
      <vt:lpstr>Practice Question</vt:lpstr>
      <vt:lpstr>PowerPoint Presentation</vt:lpstr>
      <vt:lpstr>Practice Answer:</vt:lpstr>
      <vt:lpstr>Round 1</vt:lpstr>
      <vt:lpstr>Question 1.1</vt:lpstr>
      <vt:lpstr>PowerPoint Presentation</vt:lpstr>
      <vt:lpstr>1.1 Answer:</vt:lpstr>
      <vt:lpstr>Question 1.2</vt:lpstr>
      <vt:lpstr>PowerPoint Presentation</vt:lpstr>
      <vt:lpstr>1.2 Answer:</vt:lpstr>
      <vt:lpstr>Question 1.3</vt:lpstr>
      <vt:lpstr>PowerPoint Presentation</vt:lpstr>
      <vt:lpstr>1.3 Answer:</vt:lpstr>
      <vt:lpstr>Question 1.4</vt:lpstr>
      <vt:lpstr>PowerPoint Presentation</vt:lpstr>
      <vt:lpstr>1.4 Answer:</vt:lpstr>
      <vt:lpstr>Question 1.5</vt:lpstr>
      <vt:lpstr>PowerPoint Presentation</vt:lpstr>
      <vt:lpstr>1.5 Answer:</vt:lpstr>
      <vt:lpstr>End of Round 1</vt:lpstr>
      <vt:lpstr>Round 2</vt:lpstr>
      <vt:lpstr>Question 2.1</vt:lpstr>
      <vt:lpstr>PowerPoint Presentation</vt:lpstr>
      <vt:lpstr>2.1 Answer:</vt:lpstr>
      <vt:lpstr>Question 2.2</vt:lpstr>
      <vt:lpstr>PowerPoint Presentation</vt:lpstr>
      <vt:lpstr>2.2 Answer:</vt:lpstr>
      <vt:lpstr>Question 2.3</vt:lpstr>
      <vt:lpstr>PowerPoint Presentation</vt:lpstr>
      <vt:lpstr>2.3 Answer:</vt:lpstr>
      <vt:lpstr>Question 2.4</vt:lpstr>
      <vt:lpstr>PowerPoint Presentation</vt:lpstr>
      <vt:lpstr>2.4 Answer:</vt:lpstr>
      <vt:lpstr>Question 2.5</vt:lpstr>
      <vt:lpstr>PowerPoint Presentation</vt:lpstr>
      <vt:lpstr>2.5 Answer:</vt:lpstr>
      <vt:lpstr>End of Round 2</vt:lpstr>
      <vt:lpstr>Round 3</vt:lpstr>
      <vt:lpstr>Question 3.1</vt:lpstr>
      <vt:lpstr>PowerPoint Presentation</vt:lpstr>
      <vt:lpstr>3.1 Answer:</vt:lpstr>
      <vt:lpstr>Question 3.2</vt:lpstr>
      <vt:lpstr>PowerPoint Presentation</vt:lpstr>
      <vt:lpstr>3.2 Answer:</vt:lpstr>
      <vt:lpstr>Question 3.3</vt:lpstr>
      <vt:lpstr>PowerPoint Presentation</vt:lpstr>
      <vt:lpstr>3.3 Answer:</vt:lpstr>
      <vt:lpstr>Question 3.4</vt:lpstr>
      <vt:lpstr>PowerPoint Presentation</vt:lpstr>
      <vt:lpstr>3.4 Answer:</vt:lpstr>
      <vt:lpstr>Question 3.5</vt:lpstr>
      <vt:lpstr>PowerPoint Presentation</vt:lpstr>
      <vt:lpstr>3.5 Answer:</vt:lpstr>
      <vt:lpstr>End of Round 3</vt:lpstr>
      <vt:lpstr>Round 4</vt:lpstr>
      <vt:lpstr>Question 4.1</vt:lpstr>
      <vt:lpstr>PowerPoint Presentation</vt:lpstr>
      <vt:lpstr>4.1 Answer:</vt:lpstr>
      <vt:lpstr>Question 4.2</vt:lpstr>
      <vt:lpstr>PowerPoint Presentation</vt:lpstr>
      <vt:lpstr>4.2 Answer:</vt:lpstr>
      <vt:lpstr>Question 4.3</vt:lpstr>
      <vt:lpstr>PowerPoint Presentation</vt:lpstr>
      <vt:lpstr>4.3 Answer:</vt:lpstr>
      <vt:lpstr>Question 4.4</vt:lpstr>
      <vt:lpstr>PowerPoint Presentation</vt:lpstr>
      <vt:lpstr>4.4 Answer:</vt:lpstr>
      <vt:lpstr>Question 4.5</vt:lpstr>
      <vt:lpstr>PowerPoint Presentation</vt:lpstr>
      <vt:lpstr>4.5 Answer:</vt:lpstr>
      <vt:lpstr>End of 6th Grade Ciphering</vt:lpstr>
    </vt:vector>
  </TitlesOfParts>
  <Company>UAB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Alabama School of Fine Arts</dc:title>
  <dc:creator>Gabriel Spieler</dc:creator>
  <cp:lastModifiedBy>Lisa</cp:lastModifiedBy>
  <cp:revision>298</cp:revision>
  <cp:lastPrinted>2011-01-21T03:55:35Z</cp:lastPrinted>
  <dcterms:created xsi:type="dcterms:W3CDTF">2009-12-17T00:08:51Z</dcterms:created>
  <dcterms:modified xsi:type="dcterms:W3CDTF">2014-02-27T05:27:46Z</dcterms:modified>
</cp:coreProperties>
</file>