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6" r:id="rId2"/>
    <p:sldId id="345" r:id="rId3"/>
    <p:sldId id="258" r:id="rId4"/>
    <p:sldId id="356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359" r:id="rId13"/>
    <p:sldId id="268" r:id="rId14"/>
    <p:sldId id="360" r:id="rId15"/>
    <p:sldId id="346" r:id="rId16"/>
    <p:sldId id="271" r:id="rId17"/>
    <p:sldId id="348" r:id="rId18"/>
    <p:sldId id="273" r:id="rId19"/>
    <p:sldId id="274" r:id="rId20"/>
    <p:sldId id="275" r:id="rId21"/>
    <p:sldId id="303" r:id="rId22"/>
    <p:sldId id="325" r:id="rId23"/>
    <p:sldId id="276" r:id="rId24"/>
    <p:sldId id="277" r:id="rId25"/>
    <p:sldId id="278" r:id="rId26"/>
    <p:sldId id="279" r:id="rId27"/>
    <p:sldId id="280" r:id="rId28"/>
    <p:sldId id="281" r:id="rId29"/>
    <p:sldId id="285" r:id="rId30"/>
    <p:sldId id="286" r:id="rId31"/>
    <p:sldId id="287" r:id="rId32"/>
    <p:sldId id="282" r:id="rId33"/>
    <p:sldId id="283" r:id="rId34"/>
    <p:sldId id="284" r:id="rId35"/>
    <p:sldId id="288" r:id="rId36"/>
    <p:sldId id="289" r:id="rId37"/>
    <p:sldId id="290" r:id="rId38"/>
    <p:sldId id="304" r:id="rId39"/>
    <p:sldId id="326" r:id="rId40"/>
    <p:sldId id="300" r:id="rId41"/>
    <p:sldId id="301" r:id="rId42"/>
    <p:sldId id="302" r:id="rId43"/>
    <p:sldId id="357" r:id="rId44"/>
    <p:sldId id="295" r:id="rId45"/>
    <p:sldId id="296" r:id="rId46"/>
    <p:sldId id="291" r:id="rId47"/>
    <p:sldId id="292" r:id="rId48"/>
    <p:sldId id="293" r:id="rId49"/>
    <p:sldId id="297" r:id="rId50"/>
    <p:sldId id="298" r:id="rId51"/>
    <p:sldId id="299" r:id="rId52"/>
    <p:sldId id="305" r:id="rId53"/>
    <p:sldId id="306" r:id="rId54"/>
    <p:sldId id="307" r:id="rId55"/>
    <p:sldId id="308" r:id="rId56"/>
    <p:sldId id="324" r:id="rId57"/>
    <p:sldId id="312" r:id="rId58"/>
    <p:sldId id="313" r:id="rId59"/>
    <p:sldId id="314" r:id="rId60"/>
    <p:sldId id="309" r:id="rId61"/>
    <p:sldId id="310" r:id="rId62"/>
    <p:sldId id="311" r:id="rId63"/>
    <p:sldId id="344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7" r:id="rId73"/>
    <p:sldId id="328" r:id="rId74"/>
    <p:sldId id="366" r:id="rId75"/>
    <p:sldId id="367" r:id="rId76"/>
    <p:sldId id="368" r:id="rId77"/>
    <p:sldId id="350" r:id="rId78"/>
    <p:sldId id="351" r:id="rId79"/>
    <p:sldId id="352" r:id="rId80"/>
    <p:sldId id="363" r:id="rId81"/>
    <p:sldId id="364" r:id="rId82"/>
    <p:sldId id="365" r:id="rId83"/>
    <p:sldId id="332" r:id="rId84"/>
    <p:sldId id="333" r:id="rId85"/>
    <p:sldId id="334" r:id="rId8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E36FC"/>
    <a:srgbClr val="7E6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576" autoAdjust="0"/>
  </p:normalViewPr>
  <p:slideViewPr>
    <p:cSldViewPr snapToObjects="1">
      <p:cViewPr>
        <p:scale>
          <a:sx n="75" d="100"/>
          <a:sy n="75" d="100"/>
        </p:scale>
        <p:origin x="-365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122DD-3346-4C9E-BA2F-6C37EC281A3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A2572-D780-4E53-A40B-57B7ABCA64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9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31132-DA81-4943-9FD4-CD3E94F38DE4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AC159-03E3-4B92-82C4-34BFCF5B8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2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AC159-03E3-4B92-82C4-34BFCF5B8E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6">
                <a:lumMod val="50000"/>
              </a:schemeClr>
            </a:gs>
            <a:gs pos="100000">
              <a:schemeClr val="accent6">
                <a:lumMod val="75000"/>
              </a:schemeClr>
            </a:gs>
            <a:gs pos="8000">
              <a:schemeClr val="accent6">
                <a:lumMod val="40000"/>
                <a:lumOff val="60000"/>
              </a:schemeClr>
            </a:gs>
            <a:gs pos="91000">
              <a:schemeClr val="accent6">
                <a:lumMod val="60000"/>
                <a:lumOff val="4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D17452C5-EFBA-C848-BF2F-B5DF007C240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6.wmf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6000"/>
          </a:blip>
          <a:srcRect/>
          <a:stretch>
            <a:fillRect/>
          </a:stretch>
        </p:blipFill>
        <p:spPr bwMode="auto">
          <a:xfrm>
            <a:off x="990600" y="1006435"/>
            <a:ext cx="7543800" cy="4632365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Alabama School of Fine Arts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2013 Invitational Mathematics Tournament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Pre-Algebra</a:t>
            </a:r>
            <a:endParaRPr lang="en-US" sz="3600" dirty="0">
              <a:solidFill>
                <a:schemeClr val="tx1"/>
              </a:solidFill>
              <a:latin typeface="Arial Narrow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1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latin typeface="Arial Narrow" pitchFamily="34" charset="0"/>
              </a:rPr>
              <a:t>74</a:t>
            </a:r>
            <a:endParaRPr lang="en-US" sz="8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1.3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b="1" dirty="0" err="1" smtClean="0">
                <a:latin typeface="Arial Narrow" pitchFamily="34" charset="0"/>
              </a:rPr>
              <a:t>Find</a:t>
            </a:r>
            <a:r>
              <a:rPr lang="es-MX" sz="7200" b="1" dirty="0" smtClean="0">
                <a:latin typeface="Arial Narrow" pitchFamily="34" charset="0"/>
              </a:rPr>
              <a:t> </a:t>
            </a:r>
            <a:r>
              <a:rPr lang="es-MX" sz="7200" b="1" dirty="0" err="1" smtClean="0">
                <a:latin typeface="Arial Narrow" pitchFamily="34" charset="0"/>
              </a:rPr>
              <a:t>all</a:t>
            </a:r>
            <a:r>
              <a:rPr lang="es-MX" sz="7200" b="1" dirty="0" smtClean="0">
                <a:latin typeface="Arial Narrow" pitchFamily="34" charset="0"/>
              </a:rPr>
              <a:t> </a:t>
            </a:r>
            <a:r>
              <a:rPr lang="es-MX" sz="7200" b="1" i="1" dirty="0" smtClean="0">
                <a:latin typeface="Arial Narrow" pitchFamily="34" charset="0"/>
              </a:rPr>
              <a:t>x</a:t>
            </a:r>
            <a:r>
              <a:rPr lang="es-MX" sz="7200" b="1" dirty="0" smtClean="0">
                <a:latin typeface="Arial Narrow" pitchFamily="34" charset="0"/>
              </a:rPr>
              <a:t> </a:t>
            </a:r>
            <a:r>
              <a:rPr lang="es-MX" sz="7200" b="1" dirty="0" err="1" smtClean="0">
                <a:latin typeface="Arial Narrow" pitchFamily="34" charset="0"/>
              </a:rPr>
              <a:t>that</a:t>
            </a:r>
            <a:r>
              <a:rPr lang="es-MX" sz="7200" b="1" dirty="0" smtClean="0">
                <a:latin typeface="Arial Narrow" pitchFamily="34" charset="0"/>
              </a:rPr>
              <a:t> </a:t>
            </a:r>
            <a:r>
              <a:rPr lang="es-MX" sz="7200" b="1" dirty="0" err="1" smtClean="0">
                <a:latin typeface="Arial Narrow" pitchFamily="34" charset="0"/>
              </a:rPr>
              <a:t>satisfy</a:t>
            </a:r>
            <a:endParaRPr lang="es-MX" sz="7200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s-MX" sz="7200" b="1" i="1" dirty="0" smtClean="0">
                <a:latin typeface="Arial Narrow" pitchFamily="34" charset="0"/>
              </a:rPr>
              <a:t>x</a:t>
            </a:r>
            <a:r>
              <a:rPr lang="es-MX" sz="7200" b="1" baseline="30000" dirty="0" smtClean="0">
                <a:latin typeface="Arial Narrow" pitchFamily="34" charset="0"/>
              </a:rPr>
              <a:t>2</a:t>
            </a:r>
            <a:r>
              <a:rPr lang="es-MX" sz="7200" b="1" dirty="0" smtClean="0">
                <a:latin typeface="Arial Narrow" pitchFamily="34" charset="0"/>
              </a:rPr>
              <a:t> – 14</a:t>
            </a:r>
            <a:r>
              <a:rPr lang="es-MX" sz="7200" b="1" i="1" dirty="0" smtClean="0">
                <a:latin typeface="Arial Narrow" pitchFamily="34" charset="0"/>
              </a:rPr>
              <a:t>x</a:t>
            </a:r>
            <a:r>
              <a:rPr lang="es-MX" sz="7200" b="1" dirty="0" smtClean="0">
                <a:latin typeface="Arial Narrow" pitchFamily="34" charset="0"/>
              </a:rPr>
              <a:t> + 48 = 0.</a:t>
            </a:r>
            <a:endParaRPr lang="en-US" sz="7200" b="1" dirty="0">
              <a:latin typeface="Arial Narrow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dirty="0" smtClean="0"/>
              <a:t>x</a:t>
            </a:r>
            <a:r>
              <a:rPr lang="en-US" sz="7200" b="1" dirty="0" smtClean="0"/>
              <a:t> </a:t>
            </a:r>
            <a:r>
              <a:rPr lang="en-US" sz="7200" b="1" dirty="0" smtClean="0"/>
              <a:t>= </a:t>
            </a:r>
            <a:r>
              <a:rPr lang="en-US" sz="7200" b="1" dirty="0" smtClean="0">
                <a:latin typeface="Arial Narrow" pitchFamily="34" charset="0"/>
              </a:rPr>
              <a:t>6,8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1.4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Arial Narrow" pitchFamily="34" charset="0"/>
              </a:rPr>
              <a:t>4</a:t>
            </a:r>
            <a:r>
              <a:rPr lang="en-US" sz="7200" b="1" i="1" dirty="0" smtClean="0">
                <a:latin typeface="Arial Narrow" pitchFamily="34" charset="0"/>
              </a:rPr>
              <a:t>x</a:t>
            </a:r>
            <a:r>
              <a:rPr lang="en-US" sz="7200" b="1" dirty="0" smtClean="0">
                <a:latin typeface="Arial Narrow" pitchFamily="34" charset="0"/>
              </a:rPr>
              <a:t> + 3</a:t>
            </a:r>
            <a:r>
              <a:rPr lang="en-US" sz="7200" b="1" i="1" dirty="0" smtClean="0">
                <a:latin typeface="Arial Narrow" pitchFamily="34" charset="0"/>
              </a:rPr>
              <a:t>y</a:t>
            </a:r>
            <a:r>
              <a:rPr lang="en-US" sz="7200" b="1" dirty="0" smtClean="0">
                <a:latin typeface="Arial Narrow" pitchFamily="34" charset="0"/>
              </a:rPr>
              <a:t> = 17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Arial Narrow" pitchFamily="34" charset="0"/>
              </a:rPr>
              <a:t>4</a:t>
            </a:r>
            <a:r>
              <a:rPr lang="en-US" sz="7200" b="1" i="1" dirty="0" smtClean="0">
                <a:latin typeface="Arial Narrow" pitchFamily="34" charset="0"/>
              </a:rPr>
              <a:t>y</a:t>
            </a:r>
            <a:r>
              <a:rPr lang="en-US" sz="7200" b="1" dirty="0" smtClean="0">
                <a:latin typeface="Arial Narrow" pitchFamily="34" charset="0"/>
              </a:rPr>
              <a:t> + 3</a:t>
            </a:r>
            <a:r>
              <a:rPr lang="en-US" sz="7200" b="1" i="1" dirty="0" smtClean="0">
                <a:latin typeface="Arial Narrow" pitchFamily="34" charset="0"/>
              </a:rPr>
              <a:t>x</a:t>
            </a:r>
            <a:r>
              <a:rPr lang="en-US" sz="7200" b="1" dirty="0" smtClean="0">
                <a:latin typeface="Arial Narrow" pitchFamily="34" charset="0"/>
              </a:rPr>
              <a:t> = 11</a:t>
            </a:r>
          </a:p>
          <a:p>
            <a:pPr marL="0" indent="0" algn="ctr">
              <a:buNone/>
            </a:pPr>
            <a:r>
              <a:rPr lang="en-US" sz="7200" b="1" i="1" dirty="0" smtClean="0">
                <a:latin typeface="Arial Narrow" pitchFamily="34" charset="0"/>
              </a:rPr>
              <a:t>x</a:t>
            </a:r>
            <a:r>
              <a:rPr lang="en-US" sz="7200" b="1" dirty="0" smtClean="0">
                <a:latin typeface="Arial Narrow" pitchFamily="34" charset="0"/>
              </a:rPr>
              <a:t> + </a:t>
            </a:r>
            <a:r>
              <a:rPr lang="en-US" sz="7200" b="1" i="1" dirty="0" smtClean="0">
                <a:latin typeface="Arial Narrow" pitchFamily="34" charset="0"/>
              </a:rPr>
              <a:t>y</a:t>
            </a:r>
            <a:r>
              <a:rPr lang="en-US" sz="7200" b="1" dirty="0" smtClean="0">
                <a:latin typeface="Arial Narrow" pitchFamily="34" charset="0"/>
              </a:rPr>
              <a:t> = 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05100"/>
            <a:ext cx="82296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Arial Narrow" pitchFamily="34" charset="0"/>
              </a:rPr>
              <a:t>4</a:t>
            </a:r>
            <a:endParaRPr lang="en-US" sz="8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1.5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7" name="Content Placeholder 146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r>
              <a:rPr lang="en-US" b="1" dirty="0" smtClean="0"/>
              <a:t> is a square piece of tissue. 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b="1" dirty="0" smtClean="0"/>
              <a:t> is folded onto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b="1" dirty="0" smtClean="0"/>
              <a:t>, then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b="1" dirty="0" smtClean="0"/>
              <a:t> is folded onto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b="1" dirty="0" smtClean="0"/>
              <a:t>. The area of this resulting figure is 16 cm</a:t>
            </a:r>
            <a:r>
              <a:rPr lang="en-US" b="1" baseline="30000" dirty="0" smtClean="0"/>
              <a:t>2</a:t>
            </a:r>
            <a:r>
              <a:rPr lang="en-US" b="1" dirty="0" smtClean="0"/>
              <a:t>. Find the perimeter, in centimeters, of the square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3528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209800" y="33528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57200" y="4699575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209800" y="46995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945679" y="3493739"/>
            <a:ext cx="1284430" cy="1284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>
            <a:spLocks noChangeAspect="1"/>
          </p:cNvSpPr>
          <p:nvPr/>
        </p:nvSpPr>
        <p:spPr>
          <a:xfrm flipH="1">
            <a:off x="3652262" y="3493739"/>
            <a:ext cx="1284430" cy="128443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>
            <a:spLocks noChangeAspect="1"/>
          </p:cNvSpPr>
          <p:nvPr/>
        </p:nvSpPr>
        <p:spPr>
          <a:xfrm>
            <a:off x="6997295" y="4135954"/>
            <a:ext cx="1156105" cy="64221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953000" y="33528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200400" y="4699575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953000" y="469957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A,C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628504" y="3978739"/>
            <a:ext cx="744344" cy="321107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ight Arrow 154"/>
          <p:cNvSpPr/>
          <p:nvPr/>
        </p:nvSpPr>
        <p:spPr>
          <a:xfrm>
            <a:off x="5709938" y="3975399"/>
            <a:ext cx="744344" cy="321107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6454282" y="469957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B,D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077200" y="469957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A,C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Practice Question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914400" y="1417638"/>
            <a:ext cx="7391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 smtClean="0">
              <a:latin typeface="Arial Narrow" pitchFamily="34" charset="0"/>
              <a:cs typeface="Times New Roman"/>
            </a:endParaRPr>
          </a:p>
          <a:p>
            <a:endParaRPr lang="en-US" sz="2700" dirty="0" smtClean="0">
              <a:latin typeface="Arial Narrow" pitchFamily="34" charset="0"/>
            </a:endParaRPr>
          </a:p>
          <a:p>
            <a:endParaRPr lang="en-US" sz="2700" dirty="0"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Content Placeholder 15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sz="8000" b="1" dirty="0"/>
                  <a:t>Solve for </a:t>
                </a:r>
                <a14:m>
                  <m:oMath xmlns:m="http://schemas.openxmlformats.org/officeDocument/2006/math">
                    <m:r>
                      <a:rPr lang="en-US" sz="80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8000" b="1" dirty="0">
                    <a:latin typeface="Cambria Math"/>
                  </a:rPr>
                  <a:t>: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>
                          <a:latin typeface="Cambria Math"/>
                        </a:rPr>
                        <m:t>𝟑</m:t>
                      </m:r>
                      <m:d>
                        <m:dPr>
                          <m:ctrlPr>
                            <a:rPr lang="en-US" sz="80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80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8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8000" b="1" i="1"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8000" b="1" i="1">
                          <a:latin typeface="Cambria Math"/>
                        </a:rPr>
                        <m:t>=</m:t>
                      </m:r>
                      <m:r>
                        <a:rPr lang="en-US" sz="8000" b="1" i="1">
                          <a:latin typeface="Cambria Math"/>
                        </a:rPr>
                        <m:t>𝒙</m:t>
                      </m:r>
                      <m:r>
                        <a:rPr lang="en-US" sz="8000" b="1" i="1">
                          <a:latin typeface="Cambria Math"/>
                        </a:rPr>
                        <m:t>+</m:t>
                      </m:r>
                      <m:r>
                        <a:rPr lang="en-US" sz="80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8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52" name="Content Placeholder 15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6296" t="-5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32</a:t>
            </a:r>
            <a:endParaRPr lang="en-US" sz="6600" dirty="0">
              <a:latin typeface="Symbol" pitchFamily="18" charset="2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57200" y="691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err="1" smtClean="0"/>
              <a:t>Becca</a:t>
            </a:r>
            <a:r>
              <a:rPr lang="en-US" sz="4400" b="1" dirty="0" smtClean="0"/>
              <a:t> brings –7</a:t>
            </a:r>
            <a:r>
              <a:rPr lang="en-US" sz="4400" b="1" i="1" dirty="0" smtClean="0"/>
              <a:t>y</a:t>
            </a:r>
            <a:r>
              <a:rPr lang="en-US" sz="4400" b="1" dirty="0" smtClean="0"/>
              <a:t> + 2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– 2 tennis racquets. Casey brings 6 </a:t>
            </a:r>
            <a:r>
              <a:rPr lang="en-US" sz="4400" b="1" dirty="0"/>
              <a:t>– </a:t>
            </a:r>
            <a:r>
              <a:rPr lang="en-US" sz="4400" b="1" dirty="0" smtClean="0"/>
              <a:t>2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+ 7</a:t>
            </a:r>
            <a:r>
              <a:rPr lang="en-US" sz="4400" b="1" i="1" dirty="0" smtClean="0"/>
              <a:t>y</a:t>
            </a:r>
            <a:r>
              <a:rPr lang="en-US" sz="4400" b="1" dirty="0" smtClean="0"/>
              <a:t> tennis racquets. How many tennis racquets do they bring in total?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Arial Narrow" pitchFamily="34" charset="0"/>
              </a:rPr>
              <a:t>4</a:t>
            </a:r>
            <a:endParaRPr lang="en-US" sz="6000" dirty="0">
              <a:latin typeface="Arial Narrow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Arabic Typesetting" pitchFamily="66" charset="-78"/>
              </a:rPr>
              <a:t>Question 2.2</a:t>
            </a:r>
            <a:endParaRPr lang="en-US" b="1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2:00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Arabic Typesetting" pitchFamily="66" charset="-78"/>
              </a:rPr>
              <a:t>st</a:t>
            </a:r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 Interval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1:50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1:40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1:30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1:20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1:10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5 Seconds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1:00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Arabic Typesetting" pitchFamily="66" charset="-78"/>
              </a:rPr>
              <a:t>nd</a:t>
            </a:r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 Interval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0:50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0:40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0:30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0:20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0:10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0:09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0:08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0:07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0:06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0:05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5 Seconds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0:04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0:03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0:02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Arabic Typesetting" pitchFamily="66" charset="-78"/>
              </a:rPr>
              <a:t>0:01</a:t>
            </a:r>
            <a:endParaRPr lang="en-US" sz="3600" dirty="0">
              <a:latin typeface="Arial Narrow" pitchFamily="34" charset="0"/>
              <a:cs typeface="Arabic Typesetting" pitchFamily="66" charset="-78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7200" b="1" dirty="0" smtClean="0">
                    <a:cs typeface="Arabic Typesetting" pitchFamily="66" charset="-78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72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7200" b="1" dirty="0" smtClean="0">
                    <a:cs typeface="Arabic Typesetting" pitchFamily="66" charset="-78"/>
                  </a:rPr>
                  <a:t> = 3 and </a:t>
                </a:r>
                <a14:m>
                  <m:oMath xmlns:m="http://schemas.openxmlformats.org/officeDocument/2006/math">
                    <m:r>
                      <a:rPr lang="en-US" sz="7200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US" sz="7200" b="1" i="1" dirty="0" smtClean="0">
                    <a:cs typeface="Arabic Typesetting" pitchFamily="66" charset="-78"/>
                  </a:rPr>
                  <a:t> </a:t>
                </a:r>
                <a:r>
                  <a:rPr lang="en-US" sz="7200" b="1" dirty="0" smtClean="0">
                    <a:cs typeface="Arabic Typesetting" pitchFamily="66" charset="-78"/>
                  </a:rPr>
                  <a:t>= 2, then evaluate</a:t>
                </a:r>
                <a:r>
                  <a:rPr lang="en-US" sz="8000" b="1" dirty="0" smtClean="0">
                    <a:cs typeface="Arabic Typesetting" pitchFamily="66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b="1" i="1" smtClean="0">
                            <a:latin typeface="Cambria Math"/>
                            <a:cs typeface="Arabic Typesetting" pitchFamily="66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8000" b="1" i="1" smtClean="0">
                                <a:latin typeface="Cambria Math"/>
                                <a:cs typeface="Arabic Typesetting" pitchFamily="66" charset="-78"/>
                              </a:rPr>
                            </m:ctrlPr>
                          </m:sSupPr>
                          <m:e>
                            <m:r>
                              <a:rPr lang="en-US" sz="8000" b="1" i="1" smtClean="0">
                                <a:latin typeface="Cambria Math"/>
                                <a:cs typeface="Arabic Typesetting" pitchFamily="66" charset="-78"/>
                              </a:rPr>
                              <m:t>𝒙</m:t>
                            </m:r>
                          </m:e>
                          <m:sup>
                            <m:r>
                              <a:rPr lang="en-US" sz="8000" b="1" i="1" smtClean="0">
                                <a:latin typeface="Cambria Math"/>
                                <a:cs typeface="Arabic Typesetting" pitchFamily="66" charset="-78"/>
                              </a:rPr>
                              <m:t>𝟑</m:t>
                            </m:r>
                          </m:sup>
                        </m:sSup>
                        <m:r>
                          <a:rPr lang="en-US" sz="8000" b="1" i="1" smtClean="0">
                            <a:latin typeface="Cambria Math"/>
                            <a:cs typeface="Arabic Typesetting" pitchFamily="66" charset="-78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US" sz="8000" b="1" i="1" smtClean="0">
                                <a:latin typeface="Cambria Math"/>
                                <a:cs typeface="Arabic Typesetting" pitchFamily="66" charset="-78"/>
                              </a:rPr>
                            </m:ctrlPr>
                          </m:sSupPr>
                          <m:e>
                            <m:r>
                              <a:rPr lang="en-US" sz="8000" b="1" i="1" smtClean="0">
                                <a:latin typeface="Cambria Math"/>
                                <a:cs typeface="Arabic Typesetting" pitchFamily="66" charset="-78"/>
                              </a:rPr>
                              <m:t>𝒙𝒚</m:t>
                            </m:r>
                          </m:e>
                          <m:sup>
                            <m:r>
                              <a:rPr lang="en-US" sz="8000" b="1" i="1" smtClean="0">
                                <a:latin typeface="Cambria Math"/>
                                <a:cs typeface="Arabic Typesetting" pitchFamily="66" charset="-78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8000" b="1" i="1" smtClean="0">
                        <a:latin typeface="Cambria Math"/>
                        <a:cs typeface="Arabic Typesetting" pitchFamily="66" charset="-78"/>
                      </a:rPr>
                      <m:t>+</m:t>
                    </m:r>
                    <m:f>
                      <m:fPr>
                        <m:ctrlPr>
                          <a:rPr lang="en-US" sz="8000" b="1" i="1" smtClean="0">
                            <a:latin typeface="Cambria Math"/>
                            <a:cs typeface="Arabic Typesetting" pitchFamily="66" charset="-78"/>
                          </a:rPr>
                        </m:ctrlPr>
                      </m:fPr>
                      <m:num>
                        <m:r>
                          <a:rPr lang="en-US" sz="8000" b="1" i="1" smtClean="0">
                            <a:latin typeface="Cambria Math"/>
                            <a:cs typeface="Arabic Typesetting" pitchFamily="66" charset="-78"/>
                          </a:rPr>
                          <m:t>𝒙</m:t>
                        </m:r>
                      </m:num>
                      <m:den>
                        <m:r>
                          <a:rPr lang="en-US" sz="8000" b="1" i="1" smtClean="0">
                            <a:latin typeface="Cambria Math"/>
                            <a:cs typeface="Arabic Typesetting" pitchFamily="66" charset="-78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8000" b="1" dirty="0" smtClean="0">
                    <a:cs typeface="Arabic Typesetting" pitchFamily="66" charset="-78"/>
                  </a:rPr>
                  <a:t>.</a:t>
                </a:r>
                <a:endParaRPr lang="en-US" sz="8000" b="1" dirty="0">
                  <a:cs typeface="Arabic Typesetting" pitchFamily="66" charset="-78"/>
                </a:endParaRPr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5"/>
                <a:stretch>
                  <a:fillRect l="-5556" t="-5121" r="-7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5100"/>
            <a:ext cx="82296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6</a:t>
            </a:r>
            <a:endParaRPr lang="en-US" sz="8000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graphicFrame>
        <p:nvGraphicFramePr>
          <p:cNvPr id="146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8534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1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Content Placeholder 150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/>
                        </a:rPr>
                        <m:t>=</m:t>
                      </m:r>
                      <m:r>
                        <a:rPr lang="en-US" sz="4800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en-US" sz="4800" b="1" dirty="0" smtClean="0">
                  <a:latin typeface="Arial Narrow" pitchFamily="34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/>
                        </a:rPr>
                        <m:t>𝒚</m:t>
                      </m:r>
                      <m:r>
                        <a:rPr lang="en-US" sz="48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𝟗</m:t>
                          </m:r>
                        </m:e>
                      </m:rad>
                    </m:oMath>
                  </m:oMathPara>
                </a14:m>
                <a:endParaRPr lang="en-US" sz="4800" b="1" dirty="0" smtClean="0">
                  <a:latin typeface="Arial Narrow" pitchFamily="34" charset="0"/>
                </a:endParaRPr>
              </a:p>
              <a:p>
                <a:pPr marL="0" indent="0">
                  <a:buNone/>
                </a:pPr>
                <a:r>
                  <a:rPr lang="en-US" sz="4800" b="1" dirty="0" smtClean="0">
                    <a:latin typeface="Arial Narrow" pitchFamily="34" charset="0"/>
                  </a:rPr>
                  <a:t>Find the sum of the solutions of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/>
                      </a:rPr>
                      <m:t>𝒙</m:t>
                    </m:r>
                    <m:r>
                      <a:rPr lang="en-US" sz="48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4800" b="1" dirty="0" smtClean="0">
                    <a:latin typeface="Arial Narrow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US" sz="4800" b="1" dirty="0" smtClean="0">
                    <a:latin typeface="Arial Narrow" pitchFamily="34" charset="0"/>
                  </a:rPr>
                  <a:t>.</a:t>
                </a:r>
                <a:endParaRPr lang="en-US" sz="4800" b="1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151" name="Content Placeholder 15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8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2767281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3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It takes Karan 6 hours to complete his Statistics homework. It takes Hriday 14 hours to complete his Statistics homework. If Karan and </a:t>
            </a:r>
            <a:r>
              <a:rPr lang="en-US" sz="3600" b="1" dirty="0" err="1" smtClean="0">
                <a:latin typeface="Arial Narrow" pitchFamily="34" charset="0"/>
              </a:rPr>
              <a:t>Hriday</a:t>
            </a:r>
            <a:r>
              <a:rPr lang="en-US" sz="3600" b="1" dirty="0" smtClean="0">
                <a:latin typeface="Arial Narrow" pitchFamily="34" charset="0"/>
              </a:rPr>
              <a:t> work together on their Statistics homework, how long would it take them to finish it? Express your answer as an improper fraction in hours.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900" b="1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2667000"/>
                <a:ext cx="8229600" cy="1524000"/>
              </a:xfrm>
            </p:spPr>
            <p:txBody>
              <a:bodyPr>
                <a:normAutofit fontScale="70000" lnSpcReduction="20000"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70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US" sz="7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70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457200" y="2667000"/>
                <a:ext cx="8229600" cy="1524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28600" y="463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sz="4000" b="1" dirty="0" smtClean="0">
                    <a:latin typeface="Arial Narrow" pitchFamily="34" charset="0"/>
                  </a:rPr>
                  <a:t>Simplify: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6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66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6600" b="1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6600" b="1" i="1"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lang="en-US" sz="66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66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6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6600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6600" b="1" i="1" smtClean="0"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6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6600" b="1" i="1" smtClean="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66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6600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66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6600" b="1" i="1" smtClean="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66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6600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6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66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6600" b="1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6600" b="1" i="1"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6600" b="1" i="1" smtClean="0">
                                  <a:latin typeface="Cambria Math"/>
                                </a:rPr>
                                <m:t>𝟏𝟎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6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6600" b="1" i="1" smtClean="0">
                                  <a:latin typeface="Cambria Math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66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6600" b="1" i="1" smtClean="0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6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2593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>
              <a:latin typeface="Arial Narrow" pitchFamily="34" charset="0"/>
            </a:endParaRPr>
          </a:p>
          <a:p>
            <a:pPr algn="ctr">
              <a:buNone/>
            </a:pPr>
            <a:endParaRPr lang="en-US" sz="8000" dirty="0"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43200" y="2362200"/>
                <a:ext cx="3886200" cy="1873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5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5400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num>
                        <m:den>
                          <m:r>
                            <a:rPr lang="en-US" sz="5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5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5400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362200"/>
                <a:ext cx="3886200" cy="18730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Practice Answer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5100"/>
            <a:ext cx="82296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7200" dirty="0" smtClean="0">
                <a:latin typeface="Arial Narrow" pitchFamily="34" charset="0"/>
              </a:rPr>
              <a:t>4</a:t>
            </a:r>
            <a:endParaRPr lang="en-US" altLang="ko-KR" sz="4800" dirty="0" smtClean="0">
              <a:latin typeface="Arial Narrow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latin typeface="Arial Narrow" pitchFamily="34" charset="0"/>
              </a:rPr>
              <a:t>Look up at the ceiling and then back at the screen. </a:t>
            </a:r>
          </a:p>
          <a:p>
            <a:pPr marL="0" indent="0">
              <a:buNone/>
            </a:pPr>
            <a:r>
              <a:rPr lang="en-US" sz="4400" b="1" dirty="0" smtClean="0">
                <a:latin typeface="Arial Narrow" pitchFamily="34" charset="0"/>
              </a:rPr>
              <a:t>Let x = the number of times Look has been used in this problem. </a:t>
            </a:r>
          </a:p>
          <a:p>
            <a:pPr marL="0" indent="0">
              <a:buNone/>
            </a:pPr>
            <a:r>
              <a:rPr lang="en-US" sz="4400" b="1" dirty="0" smtClean="0">
                <a:latin typeface="Arial Narrow" pitchFamily="34" charset="0"/>
              </a:rPr>
              <a:t>What is </a:t>
            </a:r>
            <a:r>
              <a:rPr lang="en-US" sz="4400" b="1" i="1" dirty="0" smtClean="0">
                <a:latin typeface="Arial Narrow" pitchFamily="34" charset="0"/>
              </a:rPr>
              <a:t>x</a:t>
            </a:r>
            <a:r>
              <a:rPr lang="en-US" sz="4400" b="1" baseline="30000" dirty="0" smtClean="0">
                <a:latin typeface="Arial Narrow" pitchFamily="34" charset="0"/>
              </a:rPr>
              <a:t>5</a:t>
            </a:r>
            <a:r>
              <a:rPr lang="en-US" sz="4400" b="1" dirty="0" smtClean="0">
                <a:latin typeface="Arial Narrow" pitchFamily="34" charset="0"/>
              </a:rPr>
              <a:t> + 17 ?</a:t>
            </a: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6600" dirty="0" smtClean="0">
                <a:latin typeface="Arial Narrow" pitchFamily="34" charset="0"/>
              </a:rPr>
              <a:t>49</a:t>
            </a:r>
            <a:endParaRPr lang="en-US" sz="6600" dirty="0">
              <a:latin typeface="Arial Narrow" pitchFamily="34" charset="0"/>
            </a:endParaRPr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3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3800" b="1" i="1" smtClean="0">
                            <a:latin typeface="Cambria Math"/>
                          </a:rPr>
                          <m:t>𝟏𝟑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!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!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𝟏𝟎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sz="13800" b="1" i="1" smtClean="0">
                            <a:latin typeface="Cambria Math"/>
                          </a:rPr>
                          <m:t>𝟒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!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𝟗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!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𝟏𝟐</m:t>
                        </m:r>
                        <m:r>
                          <a:rPr lang="en-US" sz="13800" b="1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13800" b="1" dirty="0" smtClean="0"/>
                  <a:t> = ?</a:t>
                </a:r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t="-539" r="-8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100" dirty="0" smtClean="0">
              <a:latin typeface="Arial Narrow" pitchFamily="34" charset="0"/>
              <a:cs typeface="Times New Roman"/>
            </a:endParaRPr>
          </a:p>
          <a:p>
            <a:pPr algn="ctr">
              <a:buNone/>
            </a:pPr>
            <a:endParaRPr lang="en-US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784866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 Narrow" pitchFamily="34" charset="0"/>
              </a:rPr>
              <a:t>650</a:t>
            </a:r>
            <a:endParaRPr lang="en-US" sz="8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In order for </a:t>
            </a:r>
            <a:r>
              <a:rPr lang="en-US" sz="4000" b="1" dirty="0" smtClean="0"/>
              <a:t>Ms. Magnuson </a:t>
            </a:r>
            <a:r>
              <a:rPr lang="en-US" sz="4000" b="1" dirty="0"/>
              <a:t>to </a:t>
            </a:r>
            <a:r>
              <a:rPr lang="en-US" sz="4000" b="1" dirty="0" smtClean="0"/>
              <a:t>walk</a:t>
            </a:r>
            <a:br>
              <a:rPr lang="en-US" sz="4000" b="1" dirty="0" smtClean="0"/>
            </a:br>
            <a:r>
              <a:rPr lang="en-US" sz="4000" b="1" dirty="0" smtClean="0"/>
              <a:t>1000 meters </a:t>
            </a:r>
            <a:r>
              <a:rPr lang="en-US" sz="4000" b="1" dirty="0"/>
              <a:t>in </a:t>
            </a:r>
            <a:r>
              <a:rPr lang="en-US" sz="4000" b="1" dirty="0" smtClean="0"/>
              <a:t>her rectangular </a:t>
            </a:r>
            <a:r>
              <a:rPr lang="en-US" sz="4000" b="1" dirty="0"/>
              <a:t>backyard, </a:t>
            </a:r>
            <a:r>
              <a:rPr lang="en-US" sz="4000" b="1" dirty="0" smtClean="0"/>
              <a:t>she </a:t>
            </a:r>
            <a:r>
              <a:rPr lang="en-US" sz="4000" b="1" dirty="0"/>
              <a:t>must walk the </a:t>
            </a:r>
            <a:r>
              <a:rPr lang="en-US" sz="4000" b="1" dirty="0" smtClean="0"/>
              <a:t>length</a:t>
            </a:r>
            <a:br>
              <a:rPr lang="en-US" sz="4000" b="1" dirty="0" smtClean="0"/>
            </a:br>
            <a:r>
              <a:rPr lang="en-US" sz="4000" b="1" dirty="0" smtClean="0"/>
              <a:t>25 </a:t>
            </a:r>
            <a:r>
              <a:rPr lang="en-US" sz="4000" b="1" dirty="0"/>
              <a:t>times </a:t>
            </a:r>
            <a:r>
              <a:rPr lang="en-US" sz="4000" b="1" i="1" dirty="0" smtClean="0"/>
              <a:t>or</a:t>
            </a:r>
            <a:r>
              <a:rPr lang="en-US" sz="4000" b="1" dirty="0" smtClean="0"/>
              <a:t> walk </a:t>
            </a:r>
            <a:r>
              <a:rPr lang="en-US" sz="4000" b="1" dirty="0"/>
              <a:t>its perimeter 10 times. What is the area of </a:t>
            </a:r>
            <a:r>
              <a:rPr lang="en-US" sz="4000" b="1" dirty="0" smtClean="0"/>
              <a:t>Ms. Magnuson’s backyard </a:t>
            </a:r>
            <a:r>
              <a:rPr lang="en-US" sz="4000" b="1" dirty="0"/>
              <a:t>in square meters?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28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400</a:t>
            </a:r>
            <a:endParaRPr lang="en-US" sz="6600" dirty="0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Michael has a 40% chance to have fun today. He has a 30% chance to have fun tomorrow. What is the probability that he will have fun tomorrow but not have fun today? Express your answer as a percentage.</a:t>
            </a:r>
            <a:endParaRPr lang="en-US" sz="4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0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7000" dirty="0" smtClean="0">
                <a:latin typeface="Arial Narrow" pitchFamily="34" charset="0"/>
              </a:rPr>
              <a:t>18%</a:t>
            </a:r>
            <a:endParaRPr lang="en-US" sz="7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 smtClean="0">
                <a:latin typeface="Arial Narrow" pitchFamily="34" charset="0"/>
              </a:rPr>
              <a:t>Excluding my legs, there are a total of 426 legs in my apartment. I only have roosters and dogs in my apartment. All dogs have</a:t>
            </a:r>
            <a:br>
              <a:rPr lang="en-US" sz="3600" b="1" dirty="0" smtClean="0">
                <a:latin typeface="Arial Narrow" pitchFamily="34" charset="0"/>
              </a:rPr>
            </a:br>
            <a:r>
              <a:rPr lang="en-US" sz="3600" b="1" dirty="0" smtClean="0">
                <a:latin typeface="Arial Narrow" pitchFamily="34" charset="0"/>
              </a:rPr>
              <a:t>4 legs, and all roosters have 2 legs. If I have 78 dogs in my apartment, how many roosters do I have in my apartment?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ctr">
              <a:buNone/>
            </a:pPr>
            <a:endParaRPr lang="en-US" sz="6600" dirty="0" smtClean="0">
              <a:latin typeface="Arial Narrow" pitchFamily="34" charset="0"/>
            </a:endParaRPr>
          </a:p>
          <a:p>
            <a:pPr marL="342900" lvl="1" indent="-342900" algn="ctr">
              <a:buNone/>
            </a:pPr>
            <a:r>
              <a:rPr lang="en-US" sz="6600" dirty="0" smtClean="0">
                <a:latin typeface="Arial Narrow" pitchFamily="34" charset="0"/>
              </a:rPr>
              <a:t>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59695"/>
            <a:ext cx="50526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6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US" sz="6600" b="1" i="0" smtClean="0">
                        <a:latin typeface="Cambria Math"/>
                      </a:rPr>
                      <m:t>(</m:t>
                    </m:r>
                    <m:r>
                      <a:rPr lang="en-US" sz="6600" b="1" i="1" smtClean="0">
                        <a:latin typeface="Cambria Math"/>
                      </a:rPr>
                      <m:t>𝑨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𝑺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𝑭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sz="6600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6600" b="1" dirty="0" smtClean="0"/>
                  <a:t> if </a:t>
                </a:r>
                <a:r>
                  <a:rPr lang="en-US" sz="6600" b="1" i="1" dirty="0" smtClean="0"/>
                  <a:t>A</a:t>
                </a:r>
                <a:r>
                  <a:rPr lang="en-US" sz="6600" b="1" dirty="0" smtClean="0"/>
                  <a:t>=6, </a:t>
                </a:r>
                <a:r>
                  <a:rPr lang="en-US" sz="6600" b="1" i="1" dirty="0" smtClean="0"/>
                  <a:t>S</a:t>
                </a:r>
                <a:r>
                  <a:rPr lang="en-US" sz="66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6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6600" b="1" dirty="0" smtClean="0"/>
                  <a:t>, and </a:t>
                </a:r>
                <a:r>
                  <a:rPr lang="en-US" sz="6600" b="1" i="1" dirty="0" smtClean="0"/>
                  <a:t>F</a:t>
                </a:r>
                <a:r>
                  <a:rPr lang="en-US" sz="6600" b="1" dirty="0" smtClean="0"/>
                  <a:t>=24?</a:t>
                </a:r>
                <a:endParaRPr lang="en-US" sz="6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5037" t="-4717" r="-5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91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/>
              <a:t>7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1.1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>
                <a:latin typeface="Arial Narrow" pitchFamily="34" charset="0"/>
              </a:rPr>
              <a:t>How many distinct ways can the letters in PLACEBO be arranged?</a:t>
            </a:r>
            <a:endParaRPr lang="en-US" sz="66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59695"/>
            <a:ext cx="5373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b="1" dirty="0" smtClean="0"/>
              <a:t>Find </a:t>
            </a:r>
            <a:r>
              <a:rPr lang="en-US" sz="11500" b="1" i="1" dirty="0" smtClean="0"/>
              <a:t>x</a:t>
            </a:r>
            <a:r>
              <a:rPr lang="en-US" sz="11500" b="1" dirty="0" smtClean="0"/>
              <a:t>:</a:t>
            </a:r>
          </a:p>
          <a:p>
            <a:pPr marL="0" indent="0" algn="ctr">
              <a:buNone/>
            </a:pPr>
            <a:r>
              <a:rPr lang="en-US" sz="11500" b="1" dirty="0" smtClean="0"/>
              <a:t>16</a:t>
            </a:r>
            <a:r>
              <a:rPr lang="en-US" sz="11500" b="1" baseline="-25000" dirty="0" smtClean="0"/>
              <a:t>7</a:t>
            </a:r>
            <a:r>
              <a:rPr lang="en-US" sz="11500" b="1" dirty="0" smtClean="0"/>
              <a:t>=  </a:t>
            </a:r>
            <a:r>
              <a:rPr lang="en-US" sz="11500" b="1" i="1" dirty="0" smtClean="0"/>
              <a:t>x</a:t>
            </a:r>
            <a:r>
              <a:rPr lang="en-US" sz="11500" b="1" baseline="-25000" dirty="0" smtClean="0"/>
              <a:t>10</a:t>
            </a:r>
            <a:endParaRPr lang="en-US" sz="11500" b="1" baseline="-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800" dirty="0" smtClean="0">
              <a:latin typeface="Arial Narrow" pitchFamily="34" charset="0"/>
            </a:endParaRPr>
          </a:p>
          <a:p>
            <a:pPr marL="0" lvl="0" indent="0">
              <a:buNone/>
            </a:pPr>
            <a:r>
              <a:rPr lang="en-US" sz="8000" dirty="0" smtClean="0">
                <a:latin typeface="Arial Narrow" pitchFamily="34" charset="0"/>
              </a:rPr>
              <a:t>				</a:t>
            </a:r>
            <a:endParaRPr lang="en-US" sz="80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7100" y="264417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rial Narrow" pitchFamily="34" charset="0"/>
              </a:rPr>
              <a:t>13</a:t>
            </a:r>
            <a:endParaRPr lang="en-US" sz="7200" dirty="0">
              <a:latin typeface="Arial Narrow" pitchFamily="34" charset="0"/>
            </a:endParaRPr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2:00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st</a:t>
            </a:r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 Interval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1:09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1:08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5 Seconds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1:03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nd</a:t>
            </a:r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 Interval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0:59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0:58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0:57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0:49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0:47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0:46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0:45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0:39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0:38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0:36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0:35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0:32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0:31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0:28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0:27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0:26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0:24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0:19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0:18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0:17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0:16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0:15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0:12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0:10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0:09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0:08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0:06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5 Seconds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0:03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0:01</a:t>
            </a: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282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600" b="1" dirty="0" smtClean="0"/>
              <a:t>Find the product of all of the distinct prime factors of 360.</a:t>
            </a:r>
            <a:endParaRPr lang="en-US" sz="7600" b="1" dirty="0"/>
          </a:p>
        </p:txBody>
      </p:sp>
    </p:spTree>
    <p:extLst>
      <p:ext uri="{BB962C8B-B14F-4D97-AF65-F5344CB8AC3E}">
        <p14:creationId xmlns:p14="http://schemas.microsoft.com/office/powerpoint/2010/main" val="3120638427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30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latin typeface="Arial Narrow" pitchFamily="34" charset="0"/>
              </a:rPr>
              <a:t>A fair coin is flipped 11 times, and the result is heads every time. What is the probability that the next two flips will both be heads? Express your answer as a percentage.</a:t>
            </a:r>
            <a:endParaRPr lang="en-US" sz="4400" b="1" dirty="0">
              <a:latin typeface="Arial Narrow" pitchFamily="34" charset="0"/>
            </a:endParaRPr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rial Narrow" pitchFamily="34" charset="0"/>
              </a:rPr>
              <a:t>25%</a:t>
            </a:r>
            <a:endParaRPr lang="en-US" sz="7200" dirty="0"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/>
              </a:rPr>
              <a:t>4.4 </a:t>
            </a:r>
            <a:r>
              <a:rPr lang="en-US" b="1" dirty="0" smtClean="0">
                <a:cs typeface="Times New Roman"/>
              </a:rPr>
              <a:t>Answer: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tent Placeholder 15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latin typeface="Arial Narrow" pitchFamily="34" charset="0"/>
              </a:rPr>
              <a:t>A right triangle has an area of 180 square units. Given that all sides are integers less than 50, what is the length, in units, of the hypotenuse? 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rial Narrow" pitchFamily="34" charset="0"/>
              </a:rPr>
              <a:t>41</a:t>
            </a:r>
            <a:endParaRPr lang="en-US" sz="7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Pre-Algebra Ciphering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Questions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itchFamily="34" charset="0"/>
                <a:cs typeface="Times New Roman"/>
              </a:rPr>
              <a:t>Extra Question </a:t>
            </a:r>
            <a:r>
              <a:rPr lang="en-US" b="1" dirty="0">
                <a:cs typeface="Times New Roman"/>
              </a:rPr>
              <a:t>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I’m playing a popular game where birds are catapulted to destroy pigs. For every 5 pigs destroyed, I get a gold star. When a red bird is launched, it always destroys 15 pigs. A black bird, when launched, always destroys 20 pigs. How many gold stars will I receive if I catapult 3 red birds and 2 black birds?</a:t>
            </a:r>
            <a:endParaRPr lang="en-US" sz="3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</a:t>
            </a:r>
            <a:r>
              <a:rPr lang="en-US" b="1" dirty="0">
                <a:latin typeface="Arial Narrow" pitchFamily="34" charset="0"/>
                <a:cs typeface="Times New Roman"/>
              </a:rPr>
              <a:t>Question 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rial Narrow" pitchFamily="34" charset="0"/>
              </a:rPr>
              <a:t>17</a:t>
            </a:r>
            <a:endParaRPr lang="en-US" sz="7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</a:t>
            </a:r>
            <a:r>
              <a:rPr lang="en-US" b="1" dirty="0">
                <a:latin typeface="Arial Narrow" pitchFamily="34" charset="0"/>
                <a:cs typeface="Times New Roman"/>
              </a:rPr>
              <a:t>Question 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A total of 19 students enjoy reading. A total of 36 students enjoy playing an instrument. 11 students enjoy both activities. What is the sum of the students that only enjoy one of these two activities?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33704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51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Narrow" pitchFamily="34" charset="0"/>
                <a:cs typeface="Times New Roman"/>
              </a:rPr>
              <a:t>Extra Question </a:t>
            </a:r>
            <a:r>
              <a:rPr lang="en-US" b="1" dirty="0">
                <a:cs typeface="Times New Roman"/>
              </a:rPr>
              <a:t>2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05100"/>
            <a:ext cx="8229600" cy="1447800"/>
          </a:xfrm>
        </p:spPr>
        <p:txBody>
          <a:bodyPr/>
          <a:lstStyle/>
          <a:p>
            <a:pPr algn="ctr">
              <a:buNone/>
            </a:pPr>
            <a:r>
              <a:rPr lang="en-US" sz="7200" dirty="0" smtClean="0">
                <a:latin typeface="Arial Narrow" pitchFamily="34" charset="0"/>
              </a:rPr>
              <a:t>33</a:t>
            </a:r>
            <a:endParaRPr lang="en-US" sz="7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1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latin typeface="Arial Narrow" pitchFamily="34" charset="0"/>
              </a:rPr>
              <a:t>5040</a:t>
            </a:r>
            <a:endParaRPr lang="en-US" sz="8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>
          <a:xfrm>
            <a:off x="152400" y="1600200"/>
            <a:ext cx="8531352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b="1" dirty="0" smtClean="0">
                <a:latin typeface="Arial Narrow" pitchFamily="34" charset="0"/>
              </a:rPr>
              <a:t>Stephen is reading an epic poem for English class. If Stephen reads 4 lines every 3 </a:t>
            </a:r>
            <a:r>
              <a:rPr lang="en-US" sz="4400" b="1" dirty="0" err="1" smtClean="0">
                <a:latin typeface="Arial Narrow" pitchFamily="34" charset="0"/>
              </a:rPr>
              <a:t>meeps</a:t>
            </a:r>
            <a:r>
              <a:rPr lang="en-US" sz="4400" b="1" dirty="0" smtClean="0">
                <a:latin typeface="Arial Narrow" pitchFamily="34" charset="0"/>
              </a:rPr>
              <a:t>, where 1 </a:t>
            </a:r>
            <a:r>
              <a:rPr lang="en-US" sz="4400" b="1" dirty="0" err="1" smtClean="0">
                <a:latin typeface="Arial Narrow" pitchFamily="34" charset="0"/>
              </a:rPr>
              <a:t>meep</a:t>
            </a:r>
            <a:r>
              <a:rPr lang="en-US" sz="4400" b="1" dirty="0" smtClean="0">
                <a:latin typeface="Arial Narrow" pitchFamily="34" charset="0"/>
              </a:rPr>
              <a:t> is equal to 17 seconds, how long, in seconds, does it take Stephen to read 16 lines?</a:t>
            </a: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53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33704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51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rial Narrow" pitchFamily="34" charset="0"/>
              </a:rPr>
              <a:t>204</a:t>
            </a:r>
            <a:endParaRPr lang="en-US" sz="7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Narrow" pitchFamily="34" charset="0"/>
                <a:cs typeface="Times New Roman"/>
              </a:rPr>
              <a:t>Extra 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Question 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Content Placeholder 14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8800" b="1" dirty="0" smtClean="0"/>
                  <a:t>Evaluate: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800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en-US" sz="8800" b="1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sz="88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8800" b="1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8800" b="1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8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8800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  <m:r>
                            <a:rPr lang="en-US" sz="8800" b="1" i="1" smtClean="0">
                              <a:latin typeface="Cambria Math"/>
                              <a:ea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sz="8800" b="1" i="1" smtClean="0">
                              <a:latin typeface="Cambria Math"/>
                              <a:ea typeface="Cambria Math"/>
                            </a:rPr>
                            <m:t>𝟏𝟏</m:t>
                          </m:r>
                          <m:r>
                            <a:rPr lang="en-US" sz="8800" b="1" i="1" smtClean="0">
                              <a:latin typeface="Cambria Math"/>
                              <a:ea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8800" b="1" dirty="0" smtClean="0"/>
              </a:p>
            </p:txBody>
          </p:sp>
        </mc:Choice>
        <mc:Fallback xmlns="">
          <p:sp>
            <p:nvSpPr>
              <p:cNvPr id="147" name="Content Placeholder 14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7037" t="-6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Narrow" pitchFamily="34" charset="0"/>
                <a:cs typeface="Times New Roman"/>
              </a:rPr>
              <a:t>Extra Question 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rial Narrow" pitchFamily="34" charset="0"/>
              </a:rPr>
              <a:t>84</a:t>
            </a:r>
            <a:endParaRPr lang="en-US" sz="7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1.2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ES" sz="11500" b="1" dirty="0" smtClean="0">
                <a:latin typeface="Arial Narrow" pitchFamily="34" charset="0"/>
              </a:rPr>
              <a:t>x ♥ y =</a:t>
            </a:r>
            <a:r>
              <a:rPr lang="en-US" sz="11500" b="1" dirty="0" smtClean="0">
                <a:latin typeface="Arial Narrow" pitchFamily="34" charset="0"/>
              </a:rPr>
              <a:t>x</a:t>
            </a:r>
            <a:r>
              <a:rPr lang="en-US" sz="11500" b="1" baseline="30000" dirty="0" smtClean="0">
                <a:latin typeface="Arial Narrow" pitchFamily="34" charset="0"/>
              </a:rPr>
              <a:t>3</a:t>
            </a:r>
            <a:r>
              <a:rPr lang="en-US" sz="11500" b="1" dirty="0" smtClean="0">
                <a:latin typeface="Arial Narrow" pitchFamily="34" charset="0"/>
              </a:rPr>
              <a:t>y</a:t>
            </a:r>
            <a:r>
              <a:rPr lang="en-US" sz="11500" b="1" baseline="30000" dirty="0" smtClean="0">
                <a:latin typeface="Arial Narrow" pitchFamily="34" charset="0"/>
              </a:rPr>
              <a:t>2</a:t>
            </a:r>
            <a:r>
              <a:rPr lang="en-US" sz="11500" b="1" dirty="0" smtClean="0">
                <a:latin typeface="Arial Narrow" pitchFamily="34" charset="0"/>
              </a:rPr>
              <a:t> + 2</a:t>
            </a:r>
            <a:r>
              <a:rPr lang="es-ES" sz="11500" b="1" dirty="0" smtClean="0">
                <a:latin typeface="Arial Narrow" pitchFamily="34" charset="0"/>
              </a:rPr>
              <a:t/>
            </a:r>
            <a:br>
              <a:rPr lang="es-ES" sz="11500" b="1" dirty="0" smtClean="0">
                <a:latin typeface="Arial Narrow" pitchFamily="34" charset="0"/>
              </a:rPr>
            </a:br>
            <a:r>
              <a:rPr lang="es-ES" sz="11500" b="1" dirty="0" smtClean="0">
                <a:latin typeface="Arial Narrow" pitchFamily="34" charset="0"/>
              </a:rPr>
              <a:t>2 ♥ 3 = ?</a:t>
            </a:r>
            <a:endParaRPr lang="en-US" sz="115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9163</TotalTime>
  <Words>4100</Words>
  <Application>Microsoft Office PowerPoint</Application>
  <PresentationFormat>On-screen Show (4:3)</PresentationFormat>
  <Paragraphs>3241</Paragraphs>
  <Slides>85</Slides>
  <Notes>1</Notes>
  <HiddenSlides>0</HiddenSlides>
  <MMClips>95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7" baseType="lpstr">
      <vt:lpstr>Office Theme</vt:lpstr>
      <vt:lpstr>Equation</vt:lpstr>
      <vt:lpstr>Alabama School of Fine Arts</vt:lpstr>
      <vt:lpstr>Practice Question</vt:lpstr>
      <vt:lpstr>PowerPoint Presentation</vt:lpstr>
      <vt:lpstr>Practice Answer</vt:lpstr>
      <vt:lpstr>Round 1</vt:lpstr>
      <vt:lpstr>Question 1.1</vt:lpstr>
      <vt:lpstr>PowerPoint Presentation</vt:lpstr>
      <vt:lpstr>1.1 Answer:</vt:lpstr>
      <vt:lpstr>Question 1.2</vt:lpstr>
      <vt:lpstr>PowerPoint Presentation</vt:lpstr>
      <vt:lpstr>1.2 Answer:</vt:lpstr>
      <vt:lpstr>Question 1.3</vt:lpstr>
      <vt:lpstr>PowerPoint Presentation</vt:lpstr>
      <vt:lpstr>1.3 Answer:</vt:lpstr>
      <vt:lpstr>Question 1.4</vt:lpstr>
      <vt:lpstr>PowerPoint Presentation</vt:lpstr>
      <vt:lpstr>1.4 Answer:</vt:lpstr>
      <vt:lpstr>Question 1.5</vt:lpstr>
      <vt:lpstr>PowerPoint Presentation</vt:lpstr>
      <vt:lpstr>1.5 Answer:</vt:lpstr>
      <vt:lpstr>End of Round 1</vt:lpstr>
      <vt:lpstr>Round 2</vt:lpstr>
      <vt:lpstr>Question 2.1</vt:lpstr>
      <vt:lpstr>PowerPoint Presentation</vt:lpstr>
      <vt:lpstr>2.1 Answer:</vt:lpstr>
      <vt:lpstr>Question 2.2</vt:lpstr>
      <vt:lpstr>PowerPoint Presentation</vt:lpstr>
      <vt:lpstr>2.2 Answer:</vt:lpstr>
      <vt:lpstr>Question 2.3</vt:lpstr>
      <vt:lpstr>PowerPoint Presentation</vt:lpstr>
      <vt:lpstr>2.3 Answer:</vt:lpstr>
      <vt:lpstr>Question 2.4</vt:lpstr>
      <vt:lpstr>PowerPoint Presentation</vt:lpstr>
      <vt:lpstr>2.4 Answer:</vt:lpstr>
      <vt:lpstr>Question 2.5</vt:lpstr>
      <vt:lpstr>PowerPoint Presentation</vt:lpstr>
      <vt:lpstr>2.5 Answer:</vt:lpstr>
      <vt:lpstr>End of Round 2</vt:lpstr>
      <vt:lpstr>Round 3</vt:lpstr>
      <vt:lpstr>Question 3.1</vt:lpstr>
      <vt:lpstr>PowerPoint Presentation</vt:lpstr>
      <vt:lpstr>3.1 Answer:</vt:lpstr>
      <vt:lpstr>Question 3.2</vt:lpstr>
      <vt:lpstr>PowerPoint Presentation</vt:lpstr>
      <vt:lpstr>3.2 Answer:</vt:lpstr>
      <vt:lpstr>Question 3.3</vt:lpstr>
      <vt:lpstr>PowerPoint Presentation</vt:lpstr>
      <vt:lpstr>3.3 Answer:</vt:lpstr>
      <vt:lpstr>Question 3.4</vt:lpstr>
      <vt:lpstr>PowerPoint Presentation</vt:lpstr>
      <vt:lpstr>3.4 Answer:</vt:lpstr>
      <vt:lpstr>Question 3.5</vt:lpstr>
      <vt:lpstr>PowerPoint Presentation</vt:lpstr>
      <vt:lpstr>3.5 Answer:</vt:lpstr>
      <vt:lpstr>End of Round 3</vt:lpstr>
      <vt:lpstr>Round 4</vt:lpstr>
      <vt:lpstr>Question 4.1</vt:lpstr>
      <vt:lpstr>PowerPoint Presentation</vt:lpstr>
      <vt:lpstr>4.1 Answer:</vt:lpstr>
      <vt:lpstr>Question 4.2</vt:lpstr>
      <vt:lpstr>PowerPoint Presentation</vt:lpstr>
      <vt:lpstr>4.2 Answer:</vt:lpstr>
      <vt:lpstr>Question 4.3</vt:lpstr>
      <vt:lpstr>PowerPoint Presentation</vt:lpstr>
      <vt:lpstr>4.3 Answer:</vt:lpstr>
      <vt:lpstr>Question 4.4</vt:lpstr>
      <vt:lpstr>PowerPoint Presentation</vt:lpstr>
      <vt:lpstr>4.4 Answer:</vt:lpstr>
      <vt:lpstr>Question 4.5</vt:lpstr>
      <vt:lpstr>PowerPoint Presentation</vt:lpstr>
      <vt:lpstr>4.5 Answer:</vt:lpstr>
      <vt:lpstr>End of Pre-Algebra Ciphering</vt:lpstr>
      <vt:lpstr>Extra Questions</vt:lpstr>
      <vt:lpstr>Extra Question 1</vt:lpstr>
      <vt:lpstr>PowerPoint Presentation</vt:lpstr>
      <vt:lpstr>Extra Question 1 Answer:</vt:lpstr>
      <vt:lpstr>Extra Question 2</vt:lpstr>
      <vt:lpstr>PowerPoint Presentation</vt:lpstr>
      <vt:lpstr>Extra Question 2 Answer:</vt:lpstr>
      <vt:lpstr>Extra Question 3</vt:lpstr>
      <vt:lpstr>PowerPoint Presentation</vt:lpstr>
      <vt:lpstr>Extra Question 3 Answer:</vt:lpstr>
      <vt:lpstr>Extra Question 4</vt:lpstr>
      <vt:lpstr>PowerPoint Presentation</vt:lpstr>
      <vt:lpstr>Extra Question 4 Answer:</vt:lpstr>
    </vt:vector>
  </TitlesOfParts>
  <Company>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School of Fine Arts</dc:title>
  <dc:creator>Gabriel Spieler</dc:creator>
  <cp:lastModifiedBy>Carol Yarbrough</cp:lastModifiedBy>
  <cp:revision>293</cp:revision>
  <dcterms:created xsi:type="dcterms:W3CDTF">2009-12-16T23:05:10Z</dcterms:created>
  <dcterms:modified xsi:type="dcterms:W3CDTF">2013-01-11T20:36:11Z</dcterms:modified>
</cp:coreProperties>
</file>