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256" r:id="rId2"/>
    <p:sldId id="345" r:id="rId3"/>
    <p:sldId id="258" r:id="rId4"/>
    <p:sldId id="356" r:id="rId5"/>
    <p:sldId id="262" r:id="rId6"/>
    <p:sldId id="260" r:id="rId7"/>
    <p:sldId id="261" r:id="rId8"/>
    <p:sldId id="263" r:id="rId9"/>
    <p:sldId id="359" r:id="rId10"/>
    <p:sldId id="268" r:id="rId11"/>
    <p:sldId id="360" r:id="rId12"/>
    <p:sldId id="346" r:id="rId13"/>
    <p:sldId id="271" r:id="rId14"/>
    <p:sldId id="348" r:id="rId15"/>
    <p:sldId id="264" r:id="rId16"/>
    <p:sldId id="265" r:id="rId17"/>
    <p:sldId id="266" r:id="rId18"/>
    <p:sldId id="273" r:id="rId19"/>
    <p:sldId id="274" r:id="rId20"/>
    <p:sldId id="275" r:id="rId21"/>
    <p:sldId id="303" r:id="rId22"/>
    <p:sldId id="32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04" r:id="rId39"/>
    <p:sldId id="326" r:id="rId40"/>
    <p:sldId id="357" r:id="rId41"/>
    <p:sldId id="295" r:id="rId42"/>
    <p:sldId id="296" r:id="rId43"/>
    <p:sldId id="305" r:id="rId44"/>
    <p:sldId id="306" r:id="rId45"/>
    <p:sldId id="307" r:id="rId46"/>
    <p:sldId id="297" r:id="rId47"/>
    <p:sldId id="298" r:id="rId48"/>
    <p:sldId id="299" r:id="rId49"/>
    <p:sldId id="300" r:id="rId50"/>
    <p:sldId id="301" r:id="rId51"/>
    <p:sldId id="302" r:id="rId52"/>
    <p:sldId id="291" r:id="rId53"/>
    <p:sldId id="292" r:id="rId54"/>
    <p:sldId id="293" r:id="rId55"/>
    <p:sldId id="308" r:id="rId56"/>
    <p:sldId id="324" r:id="rId57"/>
    <p:sldId id="309" r:id="rId58"/>
    <p:sldId id="310" r:id="rId59"/>
    <p:sldId id="311" r:id="rId60"/>
    <p:sldId id="312" r:id="rId61"/>
    <p:sldId id="313" r:id="rId62"/>
    <p:sldId id="314" r:id="rId63"/>
    <p:sldId id="344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7" r:id="rId73"/>
    <p:sldId id="328" r:id="rId74"/>
    <p:sldId id="363" r:id="rId75"/>
    <p:sldId id="364" r:id="rId76"/>
    <p:sldId id="365" r:id="rId77"/>
    <p:sldId id="350" r:id="rId78"/>
    <p:sldId id="351" r:id="rId79"/>
    <p:sldId id="352" r:id="rId80"/>
    <p:sldId id="366" r:id="rId81"/>
    <p:sldId id="367" r:id="rId82"/>
    <p:sldId id="368" r:id="rId83"/>
    <p:sldId id="332" r:id="rId84"/>
    <p:sldId id="333" r:id="rId85"/>
    <p:sldId id="334" r:id="rId8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6A21"/>
    <a:srgbClr val="B0872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576" autoAdjust="0"/>
  </p:normalViewPr>
  <p:slideViewPr>
    <p:cSldViewPr snapToObjects="1">
      <p:cViewPr>
        <p:scale>
          <a:sx n="75" d="100"/>
          <a:sy n="75" d="100"/>
        </p:scale>
        <p:origin x="-13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122DD-3346-4C9E-BA2F-6C37EC281A3A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A2572-D780-4E53-A40B-57B7ABCA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4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31132-DA81-4943-9FD4-CD3E94F38DE4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AC159-03E3-4B92-82C4-34BFCF5B8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AC159-03E3-4B92-82C4-34BFCF5B8E8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4">
                <a:lumMod val="50000"/>
              </a:schemeClr>
            </a:gs>
            <a:gs pos="8000">
              <a:schemeClr val="accent4">
                <a:lumMod val="100000"/>
              </a:schemeClr>
            </a:gs>
            <a:gs pos="91000">
              <a:schemeClr val="accent4">
                <a:lumMod val="100000"/>
                <a:alpha val="8000"/>
              </a:schemeClr>
            </a:gs>
            <a:gs pos="100000">
              <a:srgbClr val="8B6A21">
                <a:alpha val="64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D17452C5-EFBA-C848-BF2F-B5DF007C240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A08912EF-CC1D-1545-9B22-BCC167E1DE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8" descr="F:\Desktop\2009-2010 - 143GB\pics\ASFA.jpg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" y="5558409"/>
            <a:ext cx="2114550" cy="12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video" Target="iTunes:iTunes%20Music:Gabriel%20Spieler:Ciphering:Second%20Interval.mp3" TargetMode="External"/><Relationship Id="rId7" Type="http://schemas.openxmlformats.org/officeDocument/2006/relationships/image" Target="../media/image11.wmf"/><Relationship Id="rId2" Type="http://schemas.openxmlformats.org/officeDocument/2006/relationships/video" Target="iTunes:iTunes%20Music:Gabriel%20Spieler:Ciphering:5%20Seconds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140.png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iTunes:iTunes%20Music:Gabriel%20Spieler:Ciphering:Stop.mp3" TargetMode="External"/><Relationship Id="rId4" Type="http://schemas.openxmlformats.org/officeDocument/2006/relationships/image" Target="../media/image3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iTunes:iTunes%20Music:Gabriel%20Spieler:Ciphering:Second%20Interval.mp3" TargetMode="External"/><Relationship Id="rId1" Type="http://schemas.openxmlformats.org/officeDocument/2006/relationships/video" Target="iTunes:iTunes%20Music:Gabriel%20Spieler:Ciphering:5%20Seconds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6000"/>
          </a:blip>
          <a:srcRect/>
          <a:stretch>
            <a:fillRect/>
          </a:stretch>
        </p:blipFill>
        <p:spPr bwMode="auto">
          <a:xfrm>
            <a:off x="990600" y="1006435"/>
            <a:ext cx="7543800" cy="4632365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Alabama School of Fine Arts</a:t>
            </a:r>
            <a:endParaRPr lang="en-US" b="1" dirty="0"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cs typeface="Times New Roman"/>
              </a:rPr>
              <a:t>2013 Invitational Mathematics Tournament</a:t>
            </a:r>
          </a:p>
          <a:p>
            <a:r>
              <a:rPr lang="en-US" sz="3600" dirty="0" smtClean="0">
                <a:solidFill>
                  <a:schemeClr val="tx1"/>
                </a:solidFill>
                <a:cs typeface="Times New Roman"/>
              </a:rPr>
              <a:t>Algebra I Ciphering</a:t>
            </a:r>
            <a:endParaRPr lang="en-US" sz="3600" dirty="0">
              <a:solidFill>
                <a:schemeClr val="tx1"/>
              </a:solidFill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/>
              </a:rPr>
              <a:t>1.2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1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1.3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8000" b="1" dirty="0" smtClean="0"/>
                  <a:t>Solve for all values of </a:t>
                </a:r>
                <a:r>
                  <a:rPr lang="en-US" sz="8000" b="1" i="1" dirty="0" smtClean="0"/>
                  <a:t>x</a:t>
                </a:r>
                <a:r>
                  <a:rPr lang="en-US" sz="8000" b="1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8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8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8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8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8000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  <m:r>
                        <a:rPr lang="en-US" sz="8000" b="1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8000" b="1" i="1" smtClean="0">
                          <a:latin typeface="Cambria Math"/>
                          <a:ea typeface="Cambria Math"/>
                        </a:rPr>
                        <m:t>𝟓</m:t>
                      </m:r>
                    </m:oMath>
                  </m:oMathPara>
                </a14:m>
                <a:endParaRPr lang="en-US" sz="8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6296" t="-5795" r="-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1.3 Answer: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95500"/>
                <a:ext cx="8229600" cy="2667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𝑥</m:t>
                      </m:r>
                      <m:r>
                        <a:rPr lang="en-US" sz="5400" b="0" i="1" smtClean="0">
                          <a:latin typeface="Cambria Math"/>
                          <a:ea typeface="Cambria Math"/>
                        </a:rPr>
                        <m:t>≥2</m:t>
                      </m:r>
                    </m:oMath>
                  </m:oMathPara>
                </a14:m>
                <a:endParaRPr lang="en-US" sz="54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5400" b="0" i="1" smtClean="0">
                          <a:latin typeface="Cambria Math"/>
                          <a:ea typeface="Cambria Math"/>
                        </a:rPr>
                        <m:t>≤−8</m:t>
                      </m:r>
                    </m:oMath>
                  </m:oMathPara>
                </a14:m>
                <a:endParaRPr lang="en-US" sz="5400" dirty="0" smtClean="0"/>
              </a:p>
              <a:p>
                <a:pPr marL="0" indent="0" algn="ctr">
                  <a:buNone/>
                </a:pPr>
                <a:r>
                  <a:rPr lang="en-US" b="1" dirty="0" smtClean="0"/>
                  <a:t>Both</a:t>
                </a:r>
                <a:r>
                  <a:rPr lang="en-US" dirty="0" smtClean="0"/>
                  <a:t> solutions must be included for complete answer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95500"/>
                <a:ext cx="8229600" cy="2667000"/>
              </a:xfrm>
              <a:blipFill rotWithShape="1">
                <a:blip r:embed="rId2"/>
                <a:stretch>
                  <a:fillRect l="-889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1.4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19200"/>
                <a:ext cx="8839200" cy="4525963"/>
              </a:xfrm>
            </p:spPr>
            <p:txBody>
              <a:bodyPr>
                <a:noAutofit/>
              </a:bodyPr>
              <a:lstStyle/>
              <a:p>
                <a:pPr marL="0" lvl="0" indent="0">
                  <a:buNone/>
                </a:pPr>
                <a:r>
                  <a:rPr lang="en-US" sz="6600" b="1" dirty="0" smtClean="0"/>
                  <a:t>Find the roots of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/>
                        </a:rPr>
                        <m:t>𝟕</m:t>
                      </m:r>
                      <m:sSup>
                        <m:sSupPr>
                          <m:ctrlPr>
                            <a:rPr lang="en-US" sz="5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latin typeface="Cambria Math"/>
                        </a:rPr>
                        <m:t>+</m:t>
                      </m:r>
                      <m:r>
                        <a:rPr lang="en-US" sz="5400" b="1" i="1" smtClean="0">
                          <a:latin typeface="Cambria Math"/>
                        </a:rPr>
                        <m:t>𝟏𝟒</m:t>
                      </m:r>
                      <m:sSup>
                        <m:sSupPr>
                          <m:ctrlPr>
                            <a:rPr lang="en-US" sz="5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latin typeface="Cambria Math"/>
                        </a:rPr>
                        <m:t>−</m:t>
                      </m:r>
                      <m:r>
                        <a:rPr lang="en-US" sz="5400" b="1" i="1" smtClean="0">
                          <a:latin typeface="Cambria Math"/>
                        </a:rPr>
                        <m:t>𝟒𝟗</m:t>
                      </m:r>
                      <m:r>
                        <a:rPr lang="en-US" sz="5400" b="1" i="1" smtClean="0">
                          <a:latin typeface="Cambria Math"/>
                        </a:rPr>
                        <m:t>𝒙</m:t>
                      </m:r>
                      <m:r>
                        <a:rPr lang="en-US" sz="5400" b="1" i="1" smtClean="0">
                          <a:latin typeface="Cambria Math"/>
                        </a:rPr>
                        <m:t>−</m:t>
                      </m:r>
                      <m:r>
                        <a:rPr lang="en-US" sz="5400" b="1" i="1" smtClean="0">
                          <a:latin typeface="Cambria Math"/>
                        </a:rPr>
                        <m:t>𝟗𝟖</m:t>
                      </m:r>
                      <m:r>
                        <a:rPr lang="en-US" sz="5400" b="1" i="1" smtClean="0">
                          <a:latin typeface="Cambria Math"/>
                        </a:rPr>
                        <m:t>=</m:t>
                      </m:r>
                      <m:r>
                        <a:rPr lang="en-US" sz="5400" b="1" i="1" smtClean="0">
                          <a:latin typeface="Cambria Math"/>
                        </a:rPr>
                        <m:t>𝟎</m:t>
                      </m:r>
                      <m:r>
                        <a:rPr lang="en-US" sz="5400" b="1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sz="5400" b="1" dirty="0" smtClean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19200"/>
                <a:ext cx="8839200" cy="4525963"/>
              </a:xfrm>
              <a:blipFill rotWithShape="1">
                <a:blip r:embed="rId5"/>
                <a:stretch>
                  <a:fillRect l="-4690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1.4 Answer: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743200"/>
                <a:ext cx="8229600" cy="1371600"/>
              </a:xfrm>
            </p:spPr>
            <p:txBody>
              <a:bodyPr>
                <a:normAutofit lnSpcReduction="10000"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0" smtClean="0">
                          <a:latin typeface="Cambria Math"/>
                        </a:rPr>
                        <m:t>−2, </m:t>
                      </m:r>
                      <m:r>
                        <a:rPr lang="en-US" sz="8000" b="0" i="1" smtClean="0">
                          <a:latin typeface="Cambria Math"/>
                          <a:ea typeface="Cambria Math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8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80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8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7432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1.5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 smtClean="0"/>
              <a:t>Evaluate log</a:t>
            </a:r>
            <a:r>
              <a:rPr lang="en-US" sz="9600" b="1" baseline="-25000" dirty="0" smtClean="0"/>
              <a:t>3</a:t>
            </a:r>
            <a:r>
              <a:rPr lang="en-US" sz="9600" b="1" i="1" dirty="0" smtClean="0"/>
              <a:t> y</a:t>
            </a:r>
            <a:r>
              <a:rPr lang="en-US" sz="9600" b="1" dirty="0" smtClean="0"/>
              <a:t> when </a:t>
            </a:r>
            <a:r>
              <a:rPr lang="en-US" sz="9600" b="1" i="1" dirty="0" smtClean="0"/>
              <a:t>y</a:t>
            </a:r>
            <a:r>
              <a:rPr lang="en-US" sz="9600" b="1" dirty="0" smtClean="0"/>
              <a:t> = 243.</a:t>
            </a:r>
            <a:endParaRPr lang="en-US" sz="9600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Practice Question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2" name="Content Placeholder 15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/>
              <a:t>What angle(s) is(are) equal in measure to (180° - </a:t>
            </a:r>
            <a:r>
              <a:rPr lang="en-US" sz="4000" b="1" i="1" dirty="0" err="1"/>
              <a:t>m</a:t>
            </a:r>
            <a:r>
              <a:rPr lang="en-US" sz="4000" b="1" dirty="0" err="1">
                <a:sym typeface="Symbol"/>
              </a:rPr>
              <a:t></a:t>
            </a:r>
            <a:r>
              <a:rPr lang="en-US" sz="4000" b="1" i="1" dirty="0" err="1">
                <a:sym typeface="Symbol"/>
              </a:rPr>
              <a:t>CHG</a:t>
            </a:r>
            <a:r>
              <a:rPr lang="en-US" sz="4000" b="1" i="1" dirty="0">
                <a:sym typeface="Symbol"/>
              </a:rPr>
              <a:t>)</a:t>
            </a:r>
            <a:r>
              <a:rPr lang="en-US" sz="4000" b="1" dirty="0">
                <a:sym typeface="Symbol"/>
              </a:rPr>
              <a:t>?</a:t>
            </a:r>
            <a:endParaRPr lang="en-US" sz="4000" b="1" dirty="0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grpSp>
        <p:nvGrpSpPr>
          <p:cNvPr id="146" name="Group 1"/>
          <p:cNvGrpSpPr>
            <a:grpSpLocks/>
          </p:cNvGrpSpPr>
          <p:nvPr/>
        </p:nvGrpSpPr>
        <p:grpSpPr bwMode="auto">
          <a:xfrm>
            <a:off x="1927425" y="2764730"/>
            <a:ext cx="5867398" cy="2958534"/>
            <a:chOff x="4035" y="12900"/>
            <a:chExt cx="6525" cy="2685"/>
          </a:xfrm>
        </p:grpSpPr>
        <p:sp>
          <p:nvSpPr>
            <p:cNvPr id="147" name="Text Box 2"/>
            <p:cNvSpPr txBox="1">
              <a:spLocks noChangeArrowheads="1"/>
            </p:cNvSpPr>
            <p:nvPr/>
          </p:nvSpPr>
          <p:spPr bwMode="auto">
            <a:xfrm>
              <a:off x="9585" y="14715"/>
              <a:ext cx="49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</a:t>
              </a:r>
              <a:endParaRPr kumimoji="0" lang="en-U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  <p:grpSp>
          <p:nvGrpSpPr>
            <p:cNvPr id="151" name="Group 3"/>
            <p:cNvGrpSpPr>
              <a:grpSpLocks/>
            </p:cNvGrpSpPr>
            <p:nvPr/>
          </p:nvGrpSpPr>
          <p:grpSpPr bwMode="auto">
            <a:xfrm>
              <a:off x="4035" y="12900"/>
              <a:ext cx="6525" cy="2685"/>
              <a:chOff x="4035" y="12900"/>
              <a:chExt cx="6525" cy="2685"/>
            </a:xfrm>
          </p:grpSpPr>
          <p:grpSp>
            <p:nvGrpSpPr>
              <p:cNvPr id="153" name="Group 4"/>
              <p:cNvGrpSpPr>
                <a:grpSpLocks/>
              </p:cNvGrpSpPr>
              <p:nvPr/>
            </p:nvGrpSpPr>
            <p:grpSpPr bwMode="auto">
              <a:xfrm>
                <a:off x="4395" y="12900"/>
                <a:ext cx="6165" cy="2685"/>
                <a:chOff x="4395" y="12900"/>
                <a:chExt cx="6165" cy="2685"/>
              </a:xfrm>
            </p:grpSpPr>
            <p:sp>
              <p:nvSpPr>
                <p:cNvPr id="15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670" y="15150"/>
                  <a:ext cx="495" cy="4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  <a:cs typeface="Arial" pitchFamily="34" charset="0"/>
                    </a:rPr>
                    <a:t>E</a:t>
                  </a:r>
                  <a:endParaRPr kumimoji="0" lang="en-US" sz="4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56" name="Group 6"/>
                <p:cNvGrpSpPr>
                  <a:grpSpLocks/>
                </p:cNvGrpSpPr>
                <p:nvPr/>
              </p:nvGrpSpPr>
              <p:grpSpPr bwMode="auto">
                <a:xfrm>
                  <a:off x="4395" y="12900"/>
                  <a:ext cx="6165" cy="2250"/>
                  <a:chOff x="4395" y="12900"/>
                  <a:chExt cx="6165" cy="2250"/>
                </a:xfrm>
              </p:grpSpPr>
              <p:sp>
                <p:nvSpPr>
                  <p:cNvPr id="15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65" y="14250"/>
                    <a:ext cx="495" cy="4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rPr>
                      <a:t>C</a:t>
                    </a:r>
                    <a:endParaRPr kumimoji="0" lang="en-US" sz="4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5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4395" y="12900"/>
                    <a:ext cx="5670" cy="2250"/>
                    <a:chOff x="4395" y="12900"/>
                    <a:chExt cx="5670" cy="2250"/>
                  </a:xfrm>
                </p:grpSpPr>
                <p:sp>
                  <p:nvSpPr>
                    <p:cNvPr id="15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850" y="12900"/>
                      <a:ext cx="495" cy="4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B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60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5" y="13170"/>
                      <a:ext cx="5670" cy="1980"/>
                      <a:chOff x="4395" y="13170"/>
                      <a:chExt cx="5670" cy="1980"/>
                    </a:xfrm>
                  </p:grpSpPr>
                  <p:sp>
                    <p:nvSpPr>
                      <p:cNvPr id="161" name="Text Box 1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320" y="13560"/>
                        <a:ext cx="495" cy="4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pitchFamily="34" charset="0"/>
                            <a:cs typeface="Arial" pitchFamily="34" charset="0"/>
                          </a:rPr>
                          <a:t>H</a:t>
                        </a:r>
                        <a:endPara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endParaRPr>
                      </a:p>
                    </p:txBody>
                  </p:sp>
                  <p:grpSp>
                    <p:nvGrpSpPr>
                      <p:cNvPr id="162" name="Group 1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5" y="13170"/>
                        <a:ext cx="5670" cy="1980"/>
                        <a:chOff x="4395" y="13170"/>
                        <a:chExt cx="5670" cy="1980"/>
                      </a:xfrm>
                    </p:grpSpPr>
                    <p:grpSp>
                      <p:nvGrpSpPr>
                        <p:cNvPr id="163" name="Group 16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395" y="13170"/>
                          <a:ext cx="5670" cy="1980"/>
                          <a:chOff x="4395" y="13170"/>
                          <a:chExt cx="5670" cy="1980"/>
                        </a:xfrm>
                      </p:grpSpPr>
                      <p:cxnSp>
                        <p:nvCxnSpPr>
                          <p:cNvPr id="165" name="AutoShape 1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5025" y="13440"/>
                            <a:ext cx="5040" cy="94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cxnSp>
                        <p:nvCxnSpPr>
                          <p:cNvPr id="166" name="AutoShape 1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395" y="13995"/>
                            <a:ext cx="5040" cy="94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cxnSp>
                        <p:nvCxnSpPr>
                          <p:cNvPr id="167" name="AutoShape 1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5475" y="13170"/>
                            <a:ext cx="3375" cy="198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  <p:sp>
                        <p:nvSpPr>
                          <p:cNvPr id="168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530" y="13170"/>
                            <a:ext cx="495" cy="435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US" sz="24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 Narrow" pitchFamily="34" charset="0"/>
                                <a:cs typeface="Arial" pitchFamily="34" charset="0"/>
                              </a:rPr>
                              <a:t>A</a:t>
                            </a:r>
                            <a:endParaRPr kumimoji="0" lang="en-US" sz="4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164" name="Text Box 1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465" y="13995"/>
                          <a:ext cx="495" cy="43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 Narrow" pitchFamily="34" charset="0"/>
                              <a:cs typeface="Arial" pitchFamily="34" charset="0"/>
                            </a:rPr>
                            <a:t>G</a:t>
                          </a:r>
                          <a:endParaRPr kumimoji="0" lang="en-US" sz="4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  <p:sp>
            <p:nvSpPr>
              <p:cNvPr id="154" name="Text Box 19"/>
              <p:cNvSpPr txBox="1">
                <a:spLocks noChangeArrowheads="1"/>
              </p:cNvSpPr>
              <p:nvPr/>
            </p:nvSpPr>
            <p:spPr bwMode="auto">
              <a:xfrm>
                <a:off x="4035" y="13815"/>
                <a:ext cx="495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  <a:cs typeface="Arial" pitchFamily="34" charset="0"/>
                  </a:rPr>
                  <a:t>F</a:t>
                </a:r>
                <a:endParaRPr kumimoji="0" lang="en-US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1.5 Answer:</a:t>
            </a:r>
            <a:endParaRPr lang="en-US" b="1" dirty="0"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5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End of Round 1</a:t>
            </a:r>
            <a:endParaRPr lang="en-US" b="1" dirty="0"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Round 2</a:t>
            </a:r>
            <a:endParaRPr lang="en-US" b="1" dirty="0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2.1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Simplify:</a:t>
            </a:r>
          </a:p>
          <a:p>
            <a:pPr marL="0" indent="0">
              <a:buNone/>
            </a:pPr>
            <a:r>
              <a:rPr lang="en-US" sz="6000" b="1" dirty="0" smtClean="0"/>
              <a:t>(8</a:t>
            </a:r>
            <a:r>
              <a:rPr lang="en-US" sz="6000" b="1" i="1" dirty="0" smtClean="0"/>
              <a:t>x</a:t>
            </a:r>
            <a:r>
              <a:rPr lang="en-US" sz="6000" b="1" dirty="0" smtClean="0"/>
              <a:t> +2)(</a:t>
            </a:r>
            <a:r>
              <a:rPr lang="en-US" sz="6000" b="1" i="1" dirty="0" smtClean="0"/>
              <a:t>x</a:t>
            </a:r>
            <a:r>
              <a:rPr lang="en-US" sz="6000" b="1" dirty="0" smtClean="0"/>
              <a:t> + 5) – (2</a:t>
            </a:r>
            <a:r>
              <a:rPr lang="en-US" sz="6000" b="1" i="1" dirty="0" smtClean="0"/>
              <a:t>x</a:t>
            </a:r>
            <a:r>
              <a:rPr lang="en-US" sz="6000" b="1" dirty="0" smtClean="0"/>
              <a:t>)(4</a:t>
            </a:r>
            <a:r>
              <a:rPr lang="en-US" sz="6000" b="1" i="1" dirty="0" smtClean="0"/>
              <a:t>x</a:t>
            </a:r>
            <a:r>
              <a:rPr lang="en-US" sz="6000" b="1" dirty="0" smtClean="0"/>
              <a:t> + 1)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2.1 Answer:</a:t>
            </a:r>
            <a:endParaRPr lang="en-US" b="1" dirty="0"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40</a:t>
            </a:r>
            <a:r>
              <a:rPr lang="en-US" sz="6000" i="1" dirty="0" smtClean="0"/>
              <a:t>x</a:t>
            </a:r>
            <a:r>
              <a:rPr lang="en-US" sz="6000" dirty="0" smtClean="0"/>
              <a:t>+10</a:t>
            </a:r>
            <a:endParaRPr lang="en-US" sz="6000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2.2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 smtClean="0"/>
              <a:t>Find the value of 6</a:t>
            </a:r>
            <a:r>
              <a:rPr lang="en-US" sz="9600" b="1" i="1" dirty="0" smtClean="0"/>
              <a:t>x</a:t>
            </a:r>
            <a:r>
              <a:rPr lang="en-US" sz="9600" b="1" baseline="30000" dirty="0" smtClean="0"/>
              <a:t>4</a:t>
            </a:r>
            <a:r>
              <a:rPr lang="en-US" sz="9600" b="1" dirty="0" smtClean="0"/>
              <a:t> if 5</a:t>
            </a:r>
            <a:r>
              <a:rPr lang="en-US" sz="9600" b="1" i="1" dirty="0" smtClean="0"/>
              <a:t>x</a:t>
            </a:r>
            <a:r>
              <a:rPr lang="en-US" sz="9600" b="1" baseline="30000" dirty="0" smtClean="0"/>
              <a:t>3</a:t>
            </a:r>
            <a:r>
              <a:rPr lang="en-US" sz="9600" b="1" dirty="0" smtClean="0"/>
              <a:t> = 320.</a:t>
            </a:r>
            <a:endParaRPr lang="en-US" sz="9600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2.2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1536</a:t>
            </a:r>
            <a:endParaRPr lang="en-US" sz="6600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2.3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6000" b="1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A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∗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S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6000" b="1" smtClean="0">
                        <a:latin typeface="Cambria Math"/>
                      </a:rPr>
                      <m:t>: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F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∗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S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6000" b="1" smtClean="0">
                        <a:latin typeface="Cambria Math"/>
                      </a:rPr>
                      <m:t>: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F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∗</m:t>
                    </m:r>
                    <m:r>
                      <m:rPr>
                        <m:nor/>
                      </m:rPr>
                      <a:rPr lang="en-US" sz="6000" b="1" i="1" smtClean="0">
                        <a:latin typeface="Cambria Math"/>
                      </a:rPr>
                      <m:t>A</m:t>
                    </m:r>
                    <m:r>
                      <m:rPr>
                        <m:nor/>
                      </m:rPr>
                      <a:rPr lang="en-US" sz="6000" b="1" i="0" smtClean="0">
                        <a:latin typeface="Cambria Math"/>
                      </a:rPr>
                      <m:t> =1:2:3</m:t>
                    </m:r>
                  </m:oMath>
                </a14:m>
                <a:r>
                  <a:rPr lang="en-US" sz="6000" b="1" dirty="0" smtClean="0"/>
                  <a:t>, then 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1" i="1" smtClean="0">
                            <a:latin typeface="Cambria Math"/>
                          </a:rPr>
                          <m:t>𝑭</m:t>
                        </m:r>
                      </m:num>
                      <m:den>
                        <m:r>
                          <a:rPr lang="en-US" sz="6600" b="1" i="1" smtClean="0">
                            <a:latin typeface="Cambria Math"/>
                          </a:rPr>
                          <m:t>𝑨</m:t>
                        </m:r>
                        <m:r>
                          <a:rPr lang="en-US" sz="6600" b="1" i="1" smtClean="0">
                            <a:latin typeface="Cambria Math"/>
                          </a:rPr>
                          <m:t>∗</m:t>
                        </m:r>
                        <m:r>
                          <a:rPr lang="en-US" sz="6600" b="1" i="1" smtClean="0">
                            <a:latin typeface="Cambria Math"/>
                          </a:rPr>
                          <m:t>𝑺</m:t>
                        </m:r>
                      </m:den>
                    </m:f>
                    <m:r>
                      <a:rPr lang="en-US" sz="6600" b="1" i="1" smtClean="0">
                        <a:latin typeface="Cambria Math"/>
                      </a:rPr>
                      <m:t>:</m:t>
                    </m:r>
                    <m:f>
                      <m:fPr>
                        <m:ctrlPr>
                          <a:rPr lang="en-US" sz="6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1" i="1" smtClean="0"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6600" b="1" i="1" smtClean="0">
                            <a:latin typeface="Cambria Math"/>
                          </a:rPr>
                          <m:t>𝑭</m:t>
                        </m:r>
                        <m:r>
                          <a:rPr lang="en-US" sz="6600" b="1" i="1" smtClean="0">
                            <a:latin typeface="Cambria Math"/>
                          </a:rPr>
                          <m:t>∗</m:t>
                        </m:r>
                        <m:r>
                          <a:rPr lang="en-US" sz="6600" b="1" i="1" smtClean="0">
                            <a:latin typeface="Cambria Math"/>
                          </a:rPr>
                          <m:t>𝑺</m:t>
                        </m:r>
                      </m:den>
                    </m:f>
                  </m:oMath>
                </a14:m>
                <a:r>
                  <a:rPr lang="en-US" sz="6600" b="1" dirty="0" smtClean="0"/>
                  <a:t>?</a:t>
                </a:r>
                <a:endParaRPr lang="en-US" sz="6600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4" t="-4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2.3 Answer:</a:t>
            </a:r>
            <a:endParaRPr lang="en-US" b="1" dirty="0"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4:1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2.4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graphicFrame>
        <p:nvGraphicFramePr>
          <p:cNvPr id="146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70412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2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 smtClean="0"/>
              <a:t>Find </a:t>
            </a:r>
            <a:r>
              <a:rPr lang="en-US" sz="9600" b="1" i="1" dirty="0" smtClean="0"/>
              <a:t>x</a:t>
            </a:r>
            <a:r>
              <a:rPr lang="en-US" sz="9600" b="1" dirty="0" smtClean="0"/>
              <a:t>:</a:t>
            </a:r>
          </a:p>
          <a:p>
            <a:pPr marL="0" indent="0">
              <a:buNone/>
            </a:pPr>
            <a:r>
              <a:rPr lang="en-US" sz="9600" b="1" dirty="0" smtClean="0"/>
              <a:t>4</a:t>
            </a:r>
            <a:r>
              <a:rPr lang="en-US" sz="9600" b="1" baseline="30000" dirty="0" smtClean="0"/>
              <a:t>17</a:t>
            </a:r>
            <a:r>
              <a:rPr lang="en-US" sz="9600" b="1" dirty="0" smtClean="0"/>
              <a:t> + 4</a:t>
            </a:r>
            <a:r>
              <a:rPr lang="en-US" sz="9600" b="1" baseline="30000" dirty="0" smtClean="0"/>
              <a:t>17</a:t>
            </a:r>
            <a:r>
              <a:rPr lang="en-US" sz="9600" b="1" dirty="0" smtClean="0"/>
              <a:t> = 2</a:t>
            </a:r>
            <a:r>
              <a:rPr lang="en-US" sz="9600" b="1" i="1" baseline="30000" dirty="0" smtClean="0"/>
              <a:t>x</a:t>
            </a:r>
            <a:endParaRPr lang="en-US" sz="9600" b="1" baseline="30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2.4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9900"/>
            <a:ext cx="82296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35</a:t>
            </a:r>
            <a:endParaRPr lang="en-US" sz="7200" dirty="0"/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2.5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b="1" dirty="0" smtClean="0"/>
              <a:t>Numair has $19 more than Hriday. Muna has $10 less than Numair. </a:t>
            </a:r>
            <a:r>
              <a:rPr lang="en-US" sz="4000" b="1" dirty="0" err="1" smtClean="0"/>
              <a:t>Hriday</a:t>
            </a:r>
            <a:r>
              <a:rPr lang="en-US" sz="4000" b="1" dirty="0" smtClean="0"/>
              <a:t> has $2 more than Jefferson. Karan has $10 more than Jefferson. Casey has $4 less than </a:t>
            </a:r>
            <a:r>
              <a:rPr lang="en-US" sz="4000" b="1" dirty="0" err="1" smtClean="0"/>
              <a:t>Numair</a:t>
            </a:r>
            <a:r>
              <a:rPr lang="en-US" sz="4000" b="1" dirty="0" smtClean="0"/>
              <a:t>. How much more money does Numair have than Karan?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2.5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$11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End of Round 2</a:t>
            </a:r>
            <a:endParaRPr lang="en-US" b="1" dirty="0">
              <a:cs typeface="Times New Roman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Round 3</a:t>
            </a:r>
            <a:endParaRPr lang="en-US" b="1" dirty="0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Practice Answer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52750"/>
                <a:ext cx="8229600" cy="95250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8000" i="1" dirty="0">
                          <a:latin typeface="Cambria Math"/>
                        </a:rPr>
                        <m:t>∠</m:t>
                      </m:r>
                      <m:r>
                        <a:rPr lang="en-US" altLang="ko-KR" sz="8000" i="1" dirty="0">
                          <a:latin typeface="Cambria Math"/>
                        </a:rPr>
                        <m:t>𝐵𝐻𝐶</m:t>
                      </m:r>
                      <m:r>
                        <a:rPr lang="en-US" altLang="ko-KR" sz="8000" i="1" dirty="0">
                          <a:latin typeface="Cambria Math"/>
                        </a:rPr>
                        <m:t>,∠</m:t>
                      </m:r>
                      <m:r>
                        <a:rPr lang="en-US" altLang="ko-KR" sz="8000" i="1" dirty="0">
                          <a:latin typeface="Cambria Math"/>
                        </a:rPr>
                        <m:t>𝐴𝐻𝐺</m:t>
                      </m:r>
                      <m:r>
                        <a:rPr lang="en-US" altLang="ko-KR" sz="8000" i="1" dirty="0">
                          <a:latin typeface="Cambria Math"/>
                        </a:rPr>
                        <m:t>,∠</m:t>
                      </m:r>
                      <m:r>
                        <a:rPr lang="en-US" altLang="ko-KR" sz="8000" i="1" dirty="0">
                          <a:latin typeface="Cambria Math"/>
                        </a:rPr>
                        <m:t>𝐻𝐺𝐷</m:t>
                      </m:r>
                      <m:r>
                        <a:rPr lang="en-US" altLang="ko-KR" sz="8000" i="1" dirty="0">
                          <a:latin typeface="Cambria Math"/>
                        </a:rPr>
                        <m:t>,∠</m:t>
                      </m:r>
                      <m:r>
                        <a:rPr lang="en-US" altLang="ko-KR" sz="8000" i="1" dirty="0">
                          <a:latin typeface="Cambria Math"/>
                        </a:rPr>
                        <m:t>𝐹𝐺𝐸</m:t>
                      </m:r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52750"/>
                <a:ext cx="8229600" cy="9525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3.1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7200" b="1" dirty="0" smtClean="0"/>
                  <a:t>What is the greatest possible value of </a:t>
                </a:r>
                <a:r>
                  <a:rPr lang="en-US" sz="7200" b="1" i="1" dirty="0" smtClean="0"/>
                  <a:t>x</a:t>
                </a:r>
                <a:r>
                  <a:rPr lang="en-US" sz="7200" b="1" dirty="0" smtClean="0"/>
                  <a:t> if </a:t>
                </a:r>
                <a14:m>
                  <m:oMath xmlns:m="http://schemas.openxmlformats.org/officeDocument/2006/math">
                    <m:r>
                      <a:rPr lang="en-US" sz="7200" b="1" i="1" smtClean="0">
                        <a:latin typeface="Cambria Math"/>
                      </a:rPr>
                      <m:t>𝟑</m:t>
                    </m:r>
                    <m:r>
                      <a:rPr lang="en-US" sz="7200" b="1" i="1" smtClean="0">
                        <a:latin typeface="Cambria Math"/>
                      </a:rPr>
                      <m:t>𝒙</m:t>
                    </m:r>
                    <m:r>
                      <a:rPr lang="en-US" sz="7200" b="1" i="1" smtClean="0">
                        <a:latin typeface="Cambria Math"/>
                      </a:rPr>
                      <m:t>−</m:t>
                    </m:r>
                    <m:r>
                      <a:rPr lang="en-US" sz="7200" b="1" i="1" smtClean="0">
                        <a:latin typeface="Cambria Math"/>
                      </a:rPr>
                      <m:t>𝟓</m:t>
                    </m:r>
                    <m:r>
                      <a:rPr lang="en-US" sz="7200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7200" b="1" i="1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7200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7200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7200" b="1" i="1" smtClean="0"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r>
                  <a:rPr lang="en-US" sz="7200" b="1" dirty="0" smtClean="0"/>
                  <a:t>? </a:t>
                </a:r>
                <a:endParaRPr lang="en-US" sz="7200" b="1" dirty="0"/>
              </a:p>
            </p:txBody>
          </p:sp>
        </mc:Choice>
        <mc:Fallback xmlns=""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5556" t="-5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3.1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100" dirty="0" smtClean="0">
              <a:cs typeface="Times New Roman"/>
            </a:endParaRPr>
          </a:p>
          <a:p>
            <a:pPr algn="ctr">
              <a:buNone/>
            </a:pPr>
            <a:endParaRPr lang="en-US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4300" y="2767281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Narrow" pitchFamily="34" charset="0"/>
              </a:rPr>
              <a:t>-8</a:t>
            </a:r>
            <a:endParaRPr lang="en-US" sz="8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3.2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b="1" dirty="0" smtClean="0"/>
              <a:t>What is the smaller angle between the hands of an analog clock at 7:00? Express your answer in degrees.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3.2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1295400"/>
          </a:xfrm>
        </p:spPr>
        <p:txBody>
          <a:bodyPr>
            <a:normAutofit/>
          </a:bodyPr>
          <a:lstStyle/>
          <a:p>
            <a:pPr marL="342900" lvl="1" indent="-342900" algn="ctr">
              <a:buNone/>
            </a:pPr>
            <a:r>
              <a:rPr lang="en-US" sz="6600" dirty="0" smtClean="0"/>
              <a:t>150</a:t>
            </a:r>
            <a:r>
              <a:rPr lang="en-US" sz="6600" baseline="30000" dirty="0"/>
              <a:t>°</a:t>
            </a:r>
            <a:endParaRPr 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/>
              </a:rPr>
              <a:t>Question 3.3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How many distinct arrangements are there for the letters in the word “</a:t>
            </a:r>
            <a:r>
              <a:rPr lang="en-US" sz="6600" b="1" dirty="0" smtClean="0"/>
              <a:t>Possession”?</a:t>
            </a:r>
            <a:endParaRPr lang="en-US" sz="6600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3.3 Answer:</a:t>
            </a:r>
            <a:endParaRPr lang="en-US" b="1" dirty="0"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000" dirty="0" smtClean="0"/>
              <a:t>75,600</a:t>
            </a:r>
            <a:endParaRPr lang="en-US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3.4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None/>
                </a:pPr>
                <a:r>
                  <a:rPr lang="en-US" sz="6000" b="1" dirty="0" smtClean="0"/>
                  <a:t>Simplify: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6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6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60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60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6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6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60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60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6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latin typeface="Cambria Math"/>
                            </a:rPr>
                            <m:t>𝟕</m:t>
                          </m:r>
                        </m:num>
                        <m:den>
                          <m:sSup>
                            <m:sSupPr>
                              <m:ctrlPr>
                                <a:rPr lang="en-US" sz="6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6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6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6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60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6000" b="1" dirty="0" smtClean="0"/>
              </a:p>
            </p:txBody>
          </p:sp>
        </mc:Choice>
        <mc:Fallback xmlns=""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4444" t="-4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Round 1</a:t>
            </a:r>
            <a:endParaRPr lang="en-US" b="1" dirty="0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3.4 Answer:</a:t>
            </a:r>
            <a:endParaRPr lang="en-US" b="1" dirty="0"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pic>
        <p:nvPicPr>
          <p:cNvPr id="130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0413" y="2338388"/>
            <a:ext cx="2543175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3.5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5237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 smtClean="0"/>
              <a:t>If 5</a:t>
            </a:r>
            <a:r>
              <a:rPr lang="en-US" sz="4800" b="1" i="1" dirty="0" smtClean="0"/>
              <a:t>y</a:t>
            </a:r>
            <a:r>
              <a:rPr lang="en-US" sz="4800" b="1" dirty="0" smtClean="0"/>
              <a:t> + 11</a:t>
            </a:r>
            <a:r>
              <a:rPr lang="en-US" sz="4800" b="1" i="1" dirty="0" smtClean="0"/>
              <a:t>x</a:t>
            </a:r>
            <a:r>
              <a:rPr lang="en-US" sz="4800" b="1" dirty="0" smtClean="0"/>
              <a:t> = 29 and 4</a:t>
            </a:r>
            <a:r>
              <a:rPr lang="en-US" sz="4800" b="1" i="1" dirty="0" smtClean="0"/>
              <a:t>x</a:t>
            </a:r>
            <a:r>
              <a:rPr lang="en-US" sz="4800" b="1" dirty="0" smtClean="0"/>
              <a:t> – 3</a:t>
            </a:r>
            <a:r>
              <a:rPr lang="en-US" sz="4800" b="1" i="1" dirty="0" smtClean="0"/>
              <a:t>y</a:t>
            </a:r>
            <a:r>
              <a:rPr lang="en-US" sz="4800" b="1" dirty="0" smtClean="0"/>
              <a:t> = </a:t>
            </a:r>
            <a:r>
              <a:rPr lang="en-US" sz="4800" b="1" dirty="0"/>
              <a:t>– </a:t>
            </a:r>
            <a:r>
              <a:rPr lang="en-US" sz="4800" b="1" dirty="0" smtClean="0"/>
              <a:t>37, then what is the value of 7</a:t>
            </a:r>
            <a:r>
              <a:rPr lang="en-US" sz="4800" b="1" i="1" dirty="0" smtClean="0"/>
              <a:t>x</a:t>
            </a:r>
            <a:r>
              <a:rPr lang="en-US" sz="4800" b="1" dirty="0" smtClean="0"/>
              <a:t> + 8</a:t>
            </a:r>
            <a:r>
              <a:rPr lang="en-US" sz="4800" b="1" i="1" dirty="0" smtClean="0"/>
              <a:t>y</a:t>
            </a:r>
            <a:r>
              <a:rPr lang="en-US" sz="4800" b="1" dirty="0" smtClean="0"/>
              <a:t>?</a:t>
            </a:r>
            <a:endParaRPr lang="en-US" sz="4800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3.5 Answer:</a:t>
            </a:r>
            <a:endParaRPr lang="en-US" b="1" dirty="0">
              <a:cs typeface="Times New Roman"/>
            </a:endParaRPr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66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End of Round 3</a:t>
            </a:r>
            <a:endParaRPr lang="en-US" b="1" dirty="0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Round 4</a:t>
            </a:r>
            <a:endParaRPr lang="en-US" b="1" dirty="0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4.1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 smtClean="0"/>
              <a:t>Out of 3 coin flips, what is the probability that you will land at least 2 heads?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4.1 Answer: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81300" y="2828836"/>
                <a:ext cx="3581400" cy="1656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dirty="0" smtClean="0">
                    <a:latin typeface="Arial Narrow" pitchFamily="34" charset="0"/>
                  </a:rPr>
                  <a:t>0.5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7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7200" dirty="0">
                  <a:latin typeface="Arial Narrow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2828836"/>
                <a:ext cx="3581400" cy="1656864"/>
              </a:xfrm>
              <a:prstGeom prst="rect">
                <a:avLst/>
              </a:prstGeom>
              <a:blipFill rotWithShape="1">
                <a:blip r:embed="rId2"/>
                <a:stretch>
                  <a:fillRect l="-510" t="-1838" b="-14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1.1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 smtClean="0"/>
              <a:t>Find the 11</a:t>
            </a:r>
            <a:r>
              <a:rPr lang="en-US" sz="6000" b="1" baseline="30000" dirty="0" smtClean="0"/>
              <a:t>th</a:t>
            </a:r>
            <a:r>
              <a:rPr lang="en-US" sz="6000" b="1" dirty="0" smtClean="0"/>
              <a:t> term of the following sequence:</a:t>
            </a:r>
          </a:p>
          <a:p>
            <a:pPr algn="ctr">
              <a:buNone/>
            </a:pPr>
            <a:r>
              <a:rPr lang="en-US" sz="6000" b="1" dirty="0" smtClean="0"/>
              <a:t>		</a:t>
            </a:r>
            <a:r>
              <a:rPr lang="en-US" sz="8800" b="1" dirty="0" smtClean="0"/>
              <a:t>1,1,2,3,5,8,…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4.2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1066800" y="1600200"/>
            <a:ext cx="6934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4000" dirty="0" smtClean="0">
                <a:latin typeface="Arial Narrow" pitchFamily="34" charset="0"/>
              </a:rPr>
              <a:t>	</a:t>
            </a:r>
            <a:r>
              <a:rPr lang="en-US" dirty="0" smtClean="0">
                <a:latin typeface="Arial Narrow" pitchFamily="34" charset="0"/>
              </a:rPr>
              <a:t>    	</a:t>
            </a:r>
            <a:br>
              <a:rPr lang="en-US" dirty="0" smtClean="0">
                <a:latin typeface="Arial Narrow" pitchFamily="34" charset="0"/>
              </a:rPr>
            </a:br>
            <a:endParaRPr lang="en-US" dirty="0">
              <a:latin typeface="Arial Narrow" pitchFamily="34" charset="0"/>
            </a:endParaRPr>
          </a:p>
        </p:txBody>
      </p:sp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If the number 2013</a:t>
            </a:r>
            <a:r>
              <a:rPr lang="en-US" sz="5400" b="1" baseline="-25000" dirty="0" smtClean="0"/>
              <a:t>4</a:t>
            </a:r>
            <a:r>
              <a:rPr lang="en-US" sz="5400" b="1" dirty="0" smtClean="0"/>
              <a:t> is expressed as a base 10 number, what is the product of its digits in base 10?</a:t>
            </a:r>
            <a:endParaRPr lang="en-US" sz="5400" b="1" dirty="0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4.2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300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Times New Roman"/>
              </a:rPr>
              <a:t> </a:t>
            </a:r>
            <a:r>
              <a:rPr lang="en-US" sz="5300" u="sng" dirty="0" smtClean="0">
                <a:cs typeface="Times New Roman"/>
              </a:rPr>
              <a:t> </a:t>
            </a:r>
          </a:p>
          <a:p>
            <a:pPr algn="ctr">
              <a:buNone/>
            </a:pPr>
            <a:endParaRPr lang="en-US" sz="8000" dirty="0" smtClean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767281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Narrow" pitchFamily="34" charset="0"/>
              </a:rPr>
              <a:t>15</a:t>
            </a:r>
            <a:endParaRPr lang="en-US" sz="8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4.3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2:00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st</a:t>
            </a:r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 Interval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1:50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1:40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1:30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1:28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1:20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1:10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1:09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1:08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5 Seconds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1:03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1:00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nd</a:t>
            </a:r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 Interval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0:59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0:58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0:57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0:49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0:47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0:46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0:45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0:40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0:39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0:38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0:36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0:35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0:32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0:31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0:30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0:28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0:27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0:26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0:24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0:20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0:19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0:18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0:17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0:16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0:15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0:13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0:12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0:10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0:09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0:08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0:06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5 Seconds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0:03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0:02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Arial Narrow" pitchFamily="34" charset="0"/>
                <a:cs typeface="Times New Roman"/>
              </a:rPr>
              <a:t>0:01</a:t>
            </a: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 smtClean="0"/>
              <a:t>The sum of the squares of 3 consecutive positive even integers is 200. What is the sum of the integers?</a:t>
            </a:r>
          </a:p>
        </p:txBody>
      </p:sp>
    </p:spTree>
    <p:extLst>
      <p:ext uri="{BB962C8B-B14F-4D97-AF65-F5344CB8AC3E}">
        <p14:creationId xmlns:p14="http://schemas.microsoft.com/office/powerpoint/2010/main" val="3120638427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4.3 Answer:</a:t>
            </a:r>
            <a:endParaRPr lang="en-US" b="1" dirty="0"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24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4.4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>
              <a:xfrm>
                <a:off x="92365" y="1600200"/>
                <a:ext cx="8899235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b="1" dirty="0" smtClean="0"/>
                  <a:t>Find the sum of the x-values of the </a:t>
                </a:r>
              </a:p>
              <a:p>
                <a:pPr marL="0" indent="0">
                  <a:buNone/>
                </a:pPr>
                <a:r>
                  <a:rPr lang="en-US" sz="4400" b="1" dirty="0" smtClean="0"/>
                  <a:t>x-intercepts of</a:t>
                </a:r>
                <a:r>
                  <a:rPr lang="en-US" sz="4400" b="1" dirty="0"/>
                  <a:t> </a:t>
                </a:r>
                <a:endParaRPr lang="en-US" sz="44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/>
                      </a:rPr>
                      <m:t>𝒚</m:t>
                    </m:r>
                    <m:r>
                      <a:rPr lang="en-US" sz="4400" b="1" i="1" smtClean="0">
                        <a:latin typeface="Cambria Math"/>
                      </a:rPr>
                      <m:t>=−</m:t>
                    </m:r>
                    <m:r>
                      <a:rPr lang="en-US" sz="4400" b="1" i="1" smtClean="0">
                        <a:latin typeface="Cambria Math"/>
                      </a:rPr>
                      <m:t>𝟑𝟒</m:t>
                    </m:r>
                    <m:r>
                      <a:rPr lang="en-US" sz="4400" b="1" i="1" smtClean="0">
                        <a:latin typeface="Cambria Math"/>
                      </a:rPr>
                      <m:t>+</m:t>
                    </m:r>
                    <m:r>
                      <a:rPr lang="en-US" sz="4400" b="1" i="1" smtClean="0"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/>
                      </a:rPr>
                      <m:t>−</m:t>
                    </m:r>
                    <m:r>
                      <a:rPr lang="en-US" sz="4400" b="1" i="1" smtClean="0">
                        <a:latin typeface="Cambria Math"/>
                      </a:rPr>
                      <m:t>𝟐</m:t>
                    </m:r>
                    <m:r>
                      <a:rPr lang="en-US" sz="4400" b="1" i="1" smtClean="0">
                        <a:latin typeface="Cambria Math"/>
                      </a:rPr>
                      <m:t>𝒙</m:t>
                    </m:r>
                    <m:r>
                      <a:rPr lang="en-US" sz="4400" b="1" i="1" smtClean="0">
                        <a:latin typeface="Cambria Math"/>
                      </a:rPr>
                      <m:t>+</m:t>
                    </m:r>
                    <m:r>
                      <a:rPr lang="en-US" sz="4400" b="1" i="1" smtClean="0">
                        <a:latin typeface="Cambria Math"/>
                      </a:rPr>
                      <m:t>𝟏𝟎</m:t>
                    </m:r>
                    <m:r>
                      <a:rPr lang="en-US" sz="4400" b="1" i="1" smtClean="0">
                        <a:latin typeface="Cambria Math"/>
                      </a:rPr>
                      <m:t>−</m:t>
                    </m:r>
                    <m:r>
                      <a:rPr lang="en-US" sz="4400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 smtClean="0"/>
                  <a:t>.</a:t>
                </a:r>
                <a:endParaRPr lang="en-US" sz="4400" b="1" dirty="0"/>
              </a:p>
            </p:txBody>
          </p:sp>
        </mc:Choice>
        <mc:Fallback xmlns=""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365" y="1600200"/>
                <a:ext cx="8899235" cy="4525963"/>
              </a:xfrm>
              <a:blipFill rotWithShape="1">
                <a:blip r:embed="rId5"/>
                <a:stretch>
                  <a:fillRect l="-2740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4.4 Answer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2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4.5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8000" b="1" dirty="0" smtClean="0"/>
                  <a:t>Solve for </a:t>
                </a:r>
                <a:r>
                  <a:rPr lang="en-US" sz="8000" b="1" i="1" dirty="0" smtClean="0"/>
                  <a:t>z</a:t>
                </a:r>
                <a:r>
                  <a:rPr lang="en-US" sz="8000" b="1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1" i="1" smtClean="0">
                          <a:latin typeface="Cambria Math"/>
                        </a:rPr>
                        <m:t>𝟗</m:t>
                      </m:r>
                      <m:d>
                        <m:dPr>
                          <m:ctrlPr>
                            <a:rPr lang="en-US" sz="8000" b="1" i="1" smtClean="0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en-US" sz="8000" b="1" i="1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a:rPr lang="en-US" sz="8000" b="1" i="1">
                                  <a:latin typeface="Cambria Math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sz="8000" b="1" i="1">
                                  <a:latin typeface="Cambria Math"/>
                                </a:rPr>
                                <m:t>𝒛</m:t>
                              </m:r>
                              <m:r>
                                <a:rPr lang="en-US" sz="80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8000" b="1" i="1">
                                  <a:latin typeface="Cambria Math"/>
                                </a:rPr>
                                <m:t>𝟑𝟒</m:t>
                              </m:r>
                            </m:e>
                          </m:rad>
                        </m:e>
                      </m:d>
                      <m:r>
                        <a:rPr lang="en-US" sz="8000" b="1" i="1" smtClean="0">
                          <a:latin typeface="Cambria Math"/>
                        </a:rPr>
                        <m:t>=</m:t>
                      </m:r>
                      <m:r>
                        <a:rPr lang="en-US" sz="8000" b="1" i="1" smtClean="0">
                          <a:latin typeface="Cambria Math"/>
                        </a:rPr>
                        <m:t>𝟓𝟒</m:t>
                      </m:r>
                    </m:oMath>
                  </m:oMathPara>
                </a14:m>
                <a:endParaRPr lang="en-US" sz="8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6296" t="-5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4.5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250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End of Algebra I Ciphering</a:t>
            </a:r>
            <a:endParaRPr lang="en-US" b="1" dirty="0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Extra questions</a:t>
            </a:r>
            <a:endParaRPr lang="en-US" b="1" dirty="0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Extra Question 1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8000" b="1" dirty="0" smtClean="0"/>
                  <a:t>Simplify: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8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8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80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80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8000" b="1" i="1" smtClean="0"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8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8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8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80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8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8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80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8000" b="1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8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80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8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b="1" dirty="0"/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6296" t="-5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533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33704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51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cs typeface="Times New Roman"/>
              </a:rPr>
              <a:t>Extra Question </a:t>
            </a:r>
            <a:r>
              <a:rPr lang="en-US" b="1" dirty="0" smtClean="0">
                <a:cs typeface="Times New Roman"/>
              </a:rPr>
              <a:t>1 Answer: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28900"/>
                <a:ext cx="8229600" cy="16002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28900"/>
                <a:ext cx="8229600" cy="16002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2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Extra </a:t>
            </a:r>
            <a:r>
              <a:rPr lang="en-US" b="1" dirty="0">
                <a:cs typeface="Times New Roman"/>
              </a:rPr>
              <a:t>Question</a:t>
            </a:r>
            <a:r>
              <a:rPr lang="en-US" b="1" dirty="0" smtClean="0">
                <a:cs typeface="Times New Roman"/>
              </a:rPr>
              <a:t> 2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Ms. Lugemwa rolls two six-sided </a:t>
            </a:r>
            <a:r>
              <a:rPr lang="en-US" sz="3600" b="1" dirty="0" smtClean="0"/>
              <a:t>fair dice to determine </a:t>
            </a:r>
            <a:r>
              <a:rPr lang="en-US" sz="3600" b="1" dirty="0"/>
              <a:t>the number of questions </a:t>
            </a:r>
            <a:r>
              <a:rPr lang="en-US" sz="3600" b="1" dirty="0" smtClean="0"/>
              <a:t>that are going to be included in the next </a:t>
            </a:r>
            <a:r>
              <a:rPr lang="en-US" sz="3600" b="1" dirty="0"/>
              <a:t>test</a:t>
            </a:r>
            <a:r>
              <a:rPr lang="en-US" sz="3600" b="1" dirty="0" smtClean="0"/>
              <a:t>. The sum of the numbers rolled will be the number of questions on the test. </a:t>
            </a:r>
            <a:r>
              <a:rPr lang="en-US" sz="3600" b="1" dirty="0"/>
              <a:t>What is the probability that the test contains more than 10 questions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33704"/>
      </p:ext>
    </p:extLst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51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/>
              </a:rPr>
              <a:t>Extra </a:t>
            </a:r>
            <a:r>
              <a:rPr lang="en-US" b="1" dirty="0">
                <a:cs typeface="Times New Roman"/>
              </a:rPr>
              <a:t>Question </a:t>
            </a:r>
            <a:r>
              <a:rPr lang="en-US" b="1" dirty="0" smtClean="0">
                <a:cs typeface="Times New Roman"/>
              </a:rPr>
              <a:t>2 Answer: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720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7200" i="1" dirty="0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2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1.1 Answer:</a:t>
            </a:r>
            <a:endParaRPr lang="en-US" b="1" dirty="0"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89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Extra </a:t>
            </a:r>
            <a:r>
              <a:rPr lang="en-US" b="1" dirty="0">
                <a:cs typeface="Times New Roman"/>
              </a:rPr>
              <a:t>Question</a:t>
            </a:r>
            <a:r>
              <a:rPr lang="en-US" b="1" dirty="0" smtClean="0">
                <a:cs typeface="Times New Roman"/>
              </a:rPr>
              <a:t> 3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146" name="Content Placeholder 14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 err="1" smtClean="0"/>
              <a:t>Karyn</a:t>
            </a:r>
            <a:r>
              <a:rPr lang="en-US" sz="6000" b="1" dirty="0" smtClean="0"/>
              <a:t> has $4 in nickels and dimes. She has 58 coins in total. How many nickels does she have?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cs typeface="Times New Roman"/>
              </a:rPr>
              <a:t>Extra Question </a:t>
            </a:r>
            <a:r>
              <a:rPr lang="en-US" b="1" dirty="0" smtClean="0">
                <a:cs typeface="Times New Roman"/>
              </a:rPr>
              <a:t>3 Answer:</a:t>
            </a:r>
            <a:endParaRPr lang="en-US" b="1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36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cs typeface="Times New Roman"/>
              </a:rPr>
              <a:t>Extra Question </a:t>
            </a:r>
            <a:r>
              <a:rPr lang="en-US" b="1" dirty="0" smtClean="0">
                <a:cs typeface="Times New Roman"/>
              </a:rPr>
              <a:t>4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If Ms. Chin walked from her office to the theater at 5mph and then ran back to her office at 15mph, what was her average speed (in mph) for the entire trip?</a:t>
            </a:r>
            <a:endParaRPr lang="en-US" sz="4800" b="1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600px-Stop_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838200"/>
            <a:ext cx="53149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Stop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324600"/>
            <a:ext cx="0" cy="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/>
              </a:rPr>
              <a:t>Extra </a:t>
            </a:r>
            <a:r>
              <a:rPr lang="en-US" b="1" dirty="0">
                <a:cs typeface="Times New Roman"/>
              </a:rPr>
              <a:t>Question </a:t>
            </a:r>
            <a:r>
              <a:rPr lang="en-US" b="1" dirty="0" smtClean="0">
                <a:cs typeface="Times New Roman"/>
              </a:rPr>
              <a:t>4 Answer:</a:t>
            </a:r>
            <a:endParaRPr lang="en-US" b="1" dirty="0"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67000"/>
                <a:ext cx="8229600" cy="1524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5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/>
                  <a:t> or 7.5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67000"/>
                <a:ext cx="8229600" cy="1524000"/>
              </a:xfrm>
              <a:blipFill rotWithShape="1">
                <a:blip r:embed="rId2"/>
                <a:stretch>
                  <a:fillRect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/>
              </a:rPr>
              <a:t>Question 1.2</a:t>
            </a:r>
            <a:endParaRPr lang="en-US" b="1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st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1:00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5943600"/>
            <a:ext cx="23622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2</a:t>
            </a:r>
            <a:r>
              <a:rPr lang="en-US" sz="3600" baseline="30000" dirty="0" smtClean="0">
                <a:latin typeface="Arial Narrow" pitchFamily="34" charset="0"/>
                <a:cs typeface="Times New Roman"/>
              </a:rPr>
              <a:t>nd</a:t>
            </a:r>
            <a:r>
              <a:rPr lang="en-US" sz="3600" dirty="0" smtClean="0">
                <a:latin typeface="Arial Narrow" pitchFamily="34" charset="0"/>
                <a:cs typeface="Times New Roman"/>
              </a:rPr>
              <a:t> Interval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0:50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0:40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0:30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0:20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0:10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0:09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0:08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0:07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0:06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57800" y="5943600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0:05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24600" y="5943601"/>
            <a:ext cx="2362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5 Seconds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0:04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0:03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0:02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5943601"/>
            <a:ext cx="1066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Narrow" pitchFamily="34" charset="0"/>
                <a:cs typeface="Times New Roman"/>
              </a:rPr>
              <a:t>0:01</a:t>
            </a:r>
            <a:endParaRPr lang="en-US" sz="3600" dirty="0">
              <a:latin typeface="Arial Narrow" pitchFamily="34" charset="0"/>
              <a:cs typeface="Times New Roman"/>
            </a:endParaRPr>
          </a:p>
        </p:txBody>
      </p:sp>
      <p:pic>
        <p:nvPicPr>
          <p:cNvPr id="148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2" y="6340697"/>
            <a:ext cx="0" cy="0"/>
          </a:xfrm>
          <a:prstGeom prst="rect">
            <a:avLst/>
          </a:prstGeom>
        </p:spPr>
      </p:pic>
      <p:pic>
        <p:nvPicPr>
          <p:cNvPr id="149" name="5 Seconds.mp3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6340694"/>
            <a:ext cx="0" cy="0"/>
          </a:xfrm>
          <a:prstGeom prst="rect">
            <a:avLst/>
          </a:prstGeom>
        </p:spPr>
      </p:pic>
      <p:pic>
        <p:nvPicPr>
          <p:cNvPr id="150" name="Second Interval.mp3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457200" y="6340697"/>
            <a:ext cx="0" cy="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Content Placeholder 14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 smtClean="0"/>
                  <a:t>If the volume of a cylinder with a height 9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54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54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5400" b="1" dirty="0" smtClean="0"/>
                  <a:t>, what is the diameter of the base?</a:t>
                </a:r>
                <a:endParaRPr lang="en-US" sz="5400" b="1" dirty="0"/>
              </a:p>
            </p:txBody>
          </p:sp>
        </mc:Choice>
        <mc:Fallback xmlns="">
          <p:sp>
            <p:nvSpPr>
              <p:cNvPr id="146" name="Content Placeholder 1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3926" t="-3774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 Narrow" pitchFamily="34" charset="0"/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6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6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63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6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65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6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6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68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6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7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74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76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77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78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79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80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8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82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83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84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85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86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87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88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89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9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9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93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95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96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97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98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99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100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01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102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103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104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106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1070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109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110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11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12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113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114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115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116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117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118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119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8"/>
                </p:tgtEl>
              </p:cMediaNode>
            </p:video>
            <p:video>
              <p:cMediaNode>
                <p:cTn id="2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"/>
                </p:tgtEl>
              </p:cMediaNode>
            </p:video>
            <p:video>
              <p:cMediaNode>
                <p:cTn id="2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0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8994</TotalTime>
  <Words>4026</Words>
  <Application>Microsoft Office PowerPoint</Application>
  <PresentationFormat>On-screen Show (4:3)</PresentationFormat>
  <Paragraphs>3234</Paragraphs>
  <Slides>85</Slides>
  <Notes>1</Notes>
  <HiddenSlides>0</HiddenSlides>
  <MMClips>97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7" baseType="lpstr">
      <vt:lpstr>Office Theme</vt:lpstr>
      <vt:lpstr>Equation</vt:lpstr>
      <vt:lpstr>Alabama School of Fine Arts</vt:lpstr>
      <vt:lpstr>Practice Question</vt:lpstr>
      <vt:lpstr>PowerPoint Presentation</vt:lpstr>
      <vt:lpstr>Practice Answer</vt:lpstr>
      <vt:lpstr>Round 1</vt:lpstr>
      <vt:lpstr>Question 1.1</vt:lpstr>
      <vt:lpstr>PowerPoint Presentation</vt:lpstr>
      <vt:lpstr>1.1 Answer:</vt:lpstr>
      <vt:lpstr>Question 1.2</vt:lpstr>
      <vt:lpstr>PowerPoint Presentation</vt:lpstr>
      <vt:lpstr>1.2 Answer:</vt:lpstr>
      <vt:lpstr>Question 1.3</vt:lpstr>
      <vt:lpstr>PowerPoint Presentation</vt:lpstr>
      <vt:lpstr>1.3 Answer:</vt:lpstr>
      <vt:lpstr>Question 1.4</vt:lpstr>
      <vt:lpstr>PowerPoint Presentation</vt:lpstr>
      <vt:lpstr>1.4 Answer:</vt:lpstr>
      <vt:lpstr>Question 1.5</vt:lpstr>
      <vt:lpstr>PowerPoint Presentation</vt:lpstr>
      <vt:lpstr>1.5 Answer:</vt:lpstr>
      <vt:lpstr>End of Round 1</vt:lpstr>
      <vt:lpstr>Round 2</vt:lpstr>
      <vt:lpstr>Question 2.1</vt:lpstr>
      <vt:lpstr>PowerPoint Presentation</vt:lpstr>
      <vt:lpstr>2.1 Answer:</vt:lpstr>
      <vt:lpstr>Question 2.2</vt:lpstr>
      <vt:lpstr>PowerPoint Presentation</vt:lpstr>
      <vt:lpstr>2.2 Answer:</vt:lpstr>
      <vt:lpstr>Question 2.3</vt:lpstr>
      <vt:lpstr>PowerPoint Presentation</vt:lpstr>
      <vt:lpstr>2.3 Answer:</vt:lpstr>
      <vt:lpstr>Question 2.4</vt:lpstr>
      <vt:lpstr>PowerPoint Presentation</vt:lpstr>
      <vt:lpstr>2.4 Answer:</vt:lpstr>
      <vt:lpstr>Question 2.5</vt:lpstr>
      <vt:lpstr>PowerPoint Presentation</vt:lpstr>
      <vt:lpstr>2.5 Answer:</vt:lpstr>
      <vt:lpstr>End of Round 2</vt:lpstr>
      <vt:lpstr>Round 3</vt:lpstr>
      <vt:lpstr>Question 3.1</vt:lpstr>
      <vt:lpstr>PowerPoint Presentation</vt:lpstr>
      <vt:lpstr>3.1 Answer:</vt:lpstr>
      <vt:lpstr>Question 3.2</vt:lpstr>
      <vt:lpstr>PowerPoint Presentation</vt:lpstr>
      <vt:lpstr>3.2 Answer:</vt:lpstr>
      <vt:lpstr>Question 3.3</vt:lpstr>
      <vt:lpstr>PowerPoint Presentation</vt:lpstr>
      <vt:lpstr>3.3 Answer:</vt:lpstr>
      <vt:lpstr>Question 3.4</vt:lpstr>
      <vt:lpstr>PowerPoint Presentation</vt:lpstr>
      <vt:lpstr>3.4 Answer:</vt:lpstr>
      <vt:lpstr>Question 3.5</vt:lpstr>
      <vt:lpstr>PowerPoint Presentation</vt:lpstr>
      <vt:lpstr>3.5 Answer:</vt:lpstr>
      <vt:lpstr>End of Round 3</vt:lpstr>
      <vt:lpstr>Round 4</vt:lpstr>
      <vt:lpstr>Question 4.1</vt:lpstr>
      <vt:lpstr>PowerPoint Presentation</vt:lpstr>
      <vt:lpstr>4.1 Answer:</vt:lpstr>
      <vt:lpstr>Question 4.2</vt:lpstr>
      <vt:lpstr>PowerPoint Presentation</vt:lpstr>
      <vt:lpstr>4.2 Answer:</vt:lpstr>
      <vt:lpstr>Question 4.3</vt:lpstr>
      <vt:lpstr>PowerPoint Presentation</vt:lpstr>
      <vt:lpstr>4.3 Answer:</vt:lpstr>
      <vt:lpstr>Question 4.4</vt:lpstr>
      <vt:lpstr>PowerPoint Presentation</vt:lpstr>
      <vt:lpstr>4.4 Answer</vt:lpstr>
      <vt:lpstr>Question 4.5</vt:lpstr>
      <vt:lpstr>PowerPoint Presentation</vt:lpstr>
      <vt:lpstr>4.5 Answer:</vt:lpstr>
      <vt:lpstr>End of Algebra I Ciphering</vt:lpstr>
      <vt:lpstr>Extra questions</vt:lpstr>
      <vt:lpstr>Extra Question 1</vt:lpstr>
      <vt:lpstr>PowerPoint Presentation</vt:lpstr>
      <vt:lpstr>Extra Question 1 Answer:</vt:lpstr>
      <vt:lpstr>Extra Question 2</vt:lpstr>
      <vt:lpstr>PowerPoint Presentation</vt:lpstr>
      <vt:lpstr>Extra Question 2 Answer:</vt:lpstr>
      <vt:lpstr>Extra Question 3</vt:lpstr>
      <vt:lpstr>PowerPoint Presentation</vt:lpstr>
      <vt:lpstr>Extra Question 3 Answer:</vt:lpstr>
      <vt:lpstr>Extra Question 4</vt:lpstr>
      <vt:lpstr>PowerPoint Presentation</vt:lpstr>
      <vt:lpstr>Extra Question 4 Answer:</vt:lpstr>
    </vt:vector>
  </TitlesOfParts>
  <Company>UAB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School of Fine Arts</dc:title>
  <dc:creator>Gabriel Spieler</dc:creator>
  <cp:lastModifiedBy>Michael Hallman</cp:lastModifiedBy>
  <cp:revision>252</cp:revision>
  <dcterms:created xsi:type="dcterms:W3CDTF">2009-12-16T23:05:10Z</dcterms:created>
  <dcterms:modified xsi:type="dcterms:W3CDTF">2013-01-14T18:12:23Z</dcterms:modified>
</cp:coreProperties>
</file>