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256" r:id="rId2"/>
    <p:sldId id="257" r:id="rId3"/>
    <p:sldId id="258" r:id="rId4"/>
    <p:sldId id="259" r:id="rId5"/>
    <p:sldId id="262" r:id="rId6"/>
    <p:sldId id="273" r:id="rId7"/>
    <p:sldId id="274" r:id="rId8"/>
    <p:sldId id="375" r:id="rId9"/>
    <p:sldId id="260" r:id="rId10"/>
    <p:sldId id="261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374" r:id="rId19"/>
    <p:sldId id="265" r:id="rId20"/>
    <p:sldId id="266" r:id="rId21"/>
    <p:sldId id="303" r:id="rId22"/>
    <p:sldId id="325" r:id="rId23"/>
    <p:sldId id="279" r:id="rId24"/>
    <p:sldId id="280" r:id="rId25"/>
    <p:sldId id="281" r:id="rId26"/>
    <p:sldId id="344" r:id="rId27"/>
    <p:sldId id="345" r:id="rId28"/>
    <p:sldId id="347" r:id="rId29"/>
    <p:sldId id="285" r:id="rId30"/>
    <p:sldId id="286" r:id="rId31"/>
    <p:sldId id="287" r:id="rId32"/>
    <p:sldId id="282" r:id="rId33"/>
    <p:sldId id="283" r:id="rId34"/>
    <p:sldId id="284" r:id="rId35"/>
    <p:sldId id="288" r:id="rId36"/>
    <p:sldId id="289" r:id="rId37"/>
    <p:sldId id="290" r:id="rId38"/>
    <p:sldId id="304" r:id="rId39"/>
    <p:sldId id="326" r:id="rId40"/>
    <p:sldId id="297" r:id="rId41"/>
    <p:sldId id="298" r:id="rId42"/>
    <p:sldId id="299" r:id="rId43"/>
    <p:sldId id="300" r:id="rId44"/>
    <p:sldId id="301" r:id="rId45"/>
    <p:sldId id="302" r:id="rId46"/>
    <p:sldId id="294" r:id="rId47"/>
    <p:sldId id="295" r:id="rId48"/>
    <p:sldId id="296" r:id="rId49"/>
    <p:sldId id="351" r:id="rId50"/>
    <p:sldId id="352" r:id="rId51"/>
    <p:sldId id="353" r:id="rId52"/>
    <p:sldId id="291" r:id="rId53"/>
    <p:sldId id="292" r:id="rId54"/>
    <p:sldId id="293" r:id="rId55"/>
    <p:sldId id="308" r:id="rId56"/>
    <p:sldId id="324" r:id="rId57"/>
    <p:sldId id="379" r:id="rId58"/>
    <p:sldId id="319" r:id="rId59"/>
    <p:sldId id="380" r:id="rId60"/>
    <p:sldId id="381" r:id="rId61"/>
    <p:sldId id="382" r:id="rId62"/>
    <p:sldId id="383" r:id="rId63"/>
    <p:sldId id="309" r:id="rId64"/>
    <p:sldId id="310" r:id="rId65"/>
    <p:sldId id="311" r:id="rId66"/>
    <p:sldId id="376" r:id="rId67"/>
    <p:sldId id="377" r:id="rId68"/>
    <p:sldId id="378" r:id="rId69"/>
    <p:sldId id="348" r:id="rId70"/>
    <p:sldId id="349" r:id="rId71"/>
    <p:sldId id="350" r:id="rId72"/>
    <p:sldId id="327" r:id="rId73"/>
    <p:sldId id="328" r:id="rId74"/>
    <p:sldId id="356" r:id="rId75"/>
    <p:sldId id="357" r:id="rId76"/>
    <p:sldId id="358" r:id="rId77"/>
    <p:sldId id="365" r:id="rId78"/>
    <p:sldId id="336" r:id="rId79"/>
    <p:sldId id="367" r:id="rId80"/>
    <p:sldId id="366" r:id="rId81"/>
    <p:sldId id="360" r:id="rId82"/>
    <p:sldId id="368" r:id="rId83"/>
    <p:sldId id="369" r:id="rId84"/>
    <p:sldId id="370" r:id="rId85"/>
    <p:sldId id="371" r:id="rId8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A162D0"/>
    <a:srgbClr val="BB91D3"/>
    <a:srgbClr val="BC6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9" autoAdjust="0"/>
    <p:restoredTop sz="92533" autoAdjust="0"/>
  </p:normalViewPr>
  <p:slideViewPr>
    <p:cSldViewPr snapToObjects="1">
      <p:cViewPr>
        <p:scale>
          <a:sx n="75" d="100"/>
          <a:sy n="75" d="100"/>
        </p:scale>
        <p:origin x="-798" y="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76060-6F5E-427D-9797-2F33C9AFE57A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44504-5977-42B5-A6F0-93590A8B04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6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20191-332F-47EE-9714-F412D00B2842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C2EA-30B4-4627-A8ED-D05B7C04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1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2.4</a:t>
            </a:r>
            <a:r>
              <a:rPr lang="en-US" baseline="0" dirty="0" smtClean="0"/>
              <a:t>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font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fractions actual fractions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Same as last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9117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63</a:t>
            </a:fld>
            <a:endParaRPr 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64</a:t>
            </a:fld>
            <a:endParaRPr 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67</a:t>
            </a:fld>
            <a:endParaRPr 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68</a:t>
            </a:fld>
            <a:endParaRPr 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69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70</a:t>
            </a:fld>
            <a:endParaRPr 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71</a:t>
            </a:fld>
            <a:endParaRPr 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72</a:t>
            </a:fld>
            <a:endParaRPr 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73</a:t>
            </a:fld>
            <a:endParaRPr 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74</a:t>
            </a:fld>
            <a:endParaRPr lang="en-US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75</a:t>
            </a:fld>
            <a:endParaRPr lang="en-US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76</a:t>
            </a:fld>
            <a:endParaRPr lang="en-US" dirty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77</a:t>
            </a:fld>
            <a:endParaRPr lang="en-US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78</a:t>
            </a:fld>
            <a:endParaRPr lang="en-US" dirty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79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80</a:t>
            </a:fld>
            <a:endParaRPr lang="en-US" dirty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81</a:t>
            </a:fld>
            <a:endParaRPr lang="en-US" dirty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82</a:t>
            </a:fld>
            <a:endParaRPr lang="en-US" dirty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83</a:t>
            </a:fld>
            <a:endParaRPr lang="en-US" dirty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84</a:t>
            </a:fld>
            <a:endParaRPr lang="en-US" dirty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85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C2EA-30B4-4627-A8ED-D05B7C045ED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A162D0"/>
            </a:gs>
            <a:gs pos="100000">
              <a:srgbClr val="CC99FF">
                <a:alpha val="63922"/>
              </a:srgbClr>
            </a:gs>
            <a:gs pos="8000">
              <a:srgbClr val="BB91D3"/>
            </a:gs>
            <a:gs pos="91000">
              <a:srgbClr val="BC6ED4">
                <a:alpha val="7843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fld id="{D17452C5-EFBA-C848-BF2F-B5DF007C2401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fld id="{A08912EF-CC1D-1545-9B22-BCC167E1DE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7" Type="http://schemas.openxmlformats.org/officeDocument/2006/relationships/image" Target="../media/image9.png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7" Type="http://schemas.openxmlformats.org/officeDocument/2006/relationships/image" Target="../media/image12.png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video" Target="iTunes:iTunes%20Music:Gabriel%20Spieler:Ciphering:Second%20Interval.mp3" TargetMode="External"/><Relationship Id="rId7" Type="http://schemas.openxmlformats.org/officeDocument/2006/relationships/oleObject" Target="../embeddings/oleObject1.bin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4.png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40.xml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7" Type="http://schemas.openxmlformats.org/officeDocument/2006/relationships/image" Target="../media/image13.png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63.xml"/><Relationship Id="rId4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ideo" Target="iTunes:iTunes%20Music:Gabriel%20Spieler:Ciphering:Begin.mp3" TargetMode="Externa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66.xml"/><Relationship Id="rId4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1.png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5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8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80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1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8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4.xml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Pictur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6000"/>
          </a:blip>
          <a:srcRect/>
          <a:stretch>
            <a:fillRect/>
          </a:stretch>
        </p:blipFill>
        <p:spPr bwMode="auto">
          <a:xfrm>
            <a:off x="990600" y="1006435"/>
            <a:ext cx="7543800" cy="4632365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Alabama School of Fine Arts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2013 Invitational Mathematics Tournament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6</a:t>
            </a:r>
            <a:r>
              <a:rPr lang="en-US" sz="3600" baseline="300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th</a:t>
            </a:r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Grade Ciphering</a:t>
            </a:r>
            <a:endParaRPr lang="en-US" sz="36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1.2 Answer: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>
                  <a:buNone/>
                </a:pPr>
                <a:endParaRPr lang="en-US" sz="3600" dirty="0" smtClean="0">
                  <a:latin typeface="Arial Narrow" pitchFamily="34" charset="0"/>
                  <a:cs typeface="Times New Roman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/>
                              <a:cs typeface="Times New Roman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/>
                              <a:cs typeface="Times New Roman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1.3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533401" y="1987387"/>
                <a:ext cx="8077198" cy="2883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>
                    <a:latin typeface="Arial Narrow" pitchFamily="34" charset="0"/>
                  </a:rPr>
                  <a:t>A circle has a circumference of </a:t>
                </a:r>
                <a14:m>
                  <m:oMath xmlns:m="http://schemas.openxmlformats.org/officeDocument/2006/math">
                    <m:r>
                      <a:rPr lang="en-US" sz="6000" b="1" i="1"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6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000" b="1" i="1">
                            <a:latin typeface="Cambria Math"/>
                            <a:ea typeface="Cambria Math"/>
                          </a:rPr>
                          <m:t>𝝅</m:t>
                        </m:r>
                      </m:e>
                      <m:sup>
                        <m:r>
                          <a:rPr lang="en-US" sz="6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6000" b="1" dirty="0">
                    <a:latin typeface="Arial Narrow" pitchFamily="34" charset="0"/>
                  </a:rPr>
                  <a:t>. What is its area?</a:t>
                </a:r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1987387"/>
                <a:ext cx="8077198" cy="2883225"/>
              </a:xfrm>
              <a:prstGeom prst="rect">
                <a:avLst/>
              </a:prstGeom>
              <a:blipFill rotWithShape="1">
                <a:blip r:embed="rId7"/>
                <a:stretch>
                  <a:fillRect l="-4607" t="-6554" b="-13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Rectangle 3"/>
              <p:cNvSpPr>
                <a:spLocks noChangeArrowheads="1"/>
              </p:cNvSpPr>
              <p:nvPr/>
            </p:nvSpPr>
            <p:spPr bwMode="auto">
              <a:xfrm>
                <a:off x="3276600" y="2738735"/>
                <a:ext cx="2514600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5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US" sz="5400" b="0" i="0" u="none" strike="noStrike" cap="none" normalizeH="0" baseline="0" dirty="0" smtClean="0">
                  <a:ln>
                    <a:noFill/>
                  </a:ln>
                  <a:effectLst/>
                  <a:latin typeface="Arial Narrow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782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2738735"/>
                <a:ext cx="2514600" cy="9233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1.4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30909"/>
                <a:ext cx="8229600" cy="119618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5400" b="1" dirty="0" smtClean="0"/>
                  <a:t>If </a:t>
                </a:r>
                <a14:m>
                  <m:oMath xmlns:m="http://schemas.openxmlformats.org/officeDocument/2006/math">
                    <m:r>
                      <a:rPr lang="en-US" sz="5400" b="1" i="1">
                        <a:latin typeface="Cambria Math"/>
                      </a:rPr>
                      <m:t>𝒂</m:t>
                    </m:r>
                    <m:r>
                      <a:rPr lang="en-US" sz="5400" b="1" i="1">
                        <a:latin typeface="Cambria Math"/>
                      </a:rPr>
                      <m:t>⍾</m:t>
                    </m:r>
                    <m:r>
                      <a:rPr lang="en-US" sz="5400" b="1" i="1">
                        <a:latin typeface="Cambria Math"/>
                      </a:rPr>
                      <m:t>𝒃</m:t>
                    </m:r>
                    <m:r>
                      <a:rPr lang="en-US" sz="54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5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5400" b="1" i="1">
                            <a:latin typeface="Cambria Math"/>
                          </a:rPr>
                          <m:t>𝒂</m:t>
                        </m:r>
                        <m:r>
                          <a:rPr lang="en-US" sz="5400" b="1" i="1">
                            <a:latin typeface="Cambria Math"/>
                          </a:rPr>
                          <m:t>+</m:t>
                        </m:r>
                        <m:r>
                          <a:rPr lang="en-US" sz="5400" b="1" i="1">
                            <a:latin typeface="Cambria Math"/>
                          </a:rPr>
                          <m:t>𝒃</m:t>
                        </m:r>
                      </m:e>
                    </m:d>
                    <m:d>
                      <m:dPr>
                        <m:ctrlPr>
                          <a:rPr lang="en-US" sz="5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5400" b="1" i="1">
                            <a:latin typeface="Cambria Math"/>
                          </a:rPr>
                          <m:t>𝒂</m:t>
                        </m:r>
                        <m:r>
                          <a:rPr lang="en-US" sz="5400" b="1" i="1">
                            <a:latin typeface="Cambria Math"/>
                          </a:rPr>
                          <m:t>−</m:t>
                        </m:r>
                        <m:r>
                          <a:rPr lang="en-US" sz="5400" b="1" i="1">
                            <a:latin typeface="Cambria Math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5400" b="1" dirty="0" smtClean="0"/>
                  <a:t>, what is </a:t>
                </a:r>
                <a14:m>
                  <m:oMath xmlns:m="http://schemas.openxmlformats.org/officeDocument/2006/math">
                    <m:r>
                      <a:rPr lang="en-US" sz="5400" b="1" i="1">
                        <a:latin typeface="Cambria Math"/>
                      </a:rPr>
                      <m:t>𝟎</m:t>
                    </m:r>
                    <m:r>
                      <a:rPr lang="en-US" sz="5400" b="1" i="1">
                        <a:latin typeface="Cambria Math"/>
                      </a:rPr>
                      <m:t>⍾(</m:t>
                    </m:r>
                    <m:d>
                      <m:dPr>
                        <m:ctrlPr>
                          <a:rPr lang="en-US" sz="5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5400" b="1" i="1">
                            <a:latin typeface="Cambria Math"/>
                          </a:rPr>
                          <m:t>𝟑</m:t>
                        </m:r>
                        <m:r>
                          <a:rPr lang="en-US" sz="5400" b="1" i="1">
                            <a:latin typeface="Cambria Math"/>
                          </a:rPr>
                          <m:t>⍾</m:t>
                        </m:r>
                        <m:r>
                          <a:rPr lang="en-US" sz="5400" b="1" i="1">
                            <a:latin typeface="Cambria Math"/>
                          </a:rPr>
                          <m:t>𝟒</m:t>
                        </m:r>
                      </m:e>
                    </m:d>
                    <m:r>
                      <a:rPr lang="en-US" sz="5400" b="1" i="1">
                        <a:latin typeface="Cambria Math"/>
                      </a:rPr>
                      <m:t>⍾</m:t>
                    </m:r>
                    <m:r>
                      <a:rPr lang="en-US" sz="5400" b="1" i="1">
                        <a:latin typeface="Cambria Math"/>
                      </a:rPr>
                      <m:t>𝟔</m:t>
                    </m:r>
                    <m:r>
                      <a:rPr lang="en-US" sz="5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5400" b="1" dirty="0" smtClean="0">
                    <a:latin typeface="Arial Narrow" pitchFamily="34" charset="0"/>
                  </a:rPr>
                  <a:t>?</a:t>
                </a:r>
                <a:endParaRPr lang="en-US" sz="5400" b="1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30909"/>
                <a:ext cx="8229600" cy="1196182"/>
              </a:xfrm>
              <a:blipFill rotWithShape="1">
                <a:blip r:embed="rId7"/>
                <a:stretch>
                  <a:fillRect l="-3926" t="-13706" b="-76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1.4 Answer: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8900" y="23622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-169</a:t>
            </a:r>
            <a:endParaRPr lang="en-US" sz="5400" dirty="0">
              <a:latin typeface="Arial Narrow" pitchFamily="34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1.5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457201" y="2660328"/>
                <a:ext cx="8229598" cy="1664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prstClr val="black"/>
                    </a:solidFill>
                    <a:latin typeface="Arial Narrow" pitchFamily="34" charset="0"/>
                  </a:rPr>
                  <a:t>Evaluate this expression: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US" sz="4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8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48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48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8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𝟓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4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4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𝟑𝟐</m:t>
                      </m:r>
                      <m:r>
                        <a:rPr lang="en-US" sz="48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48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US" sz="4800" b="1" dirty="0" smtClean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2660328"/>
                <a:ext cx="8229598" cy="1664751"/>
              </a:xfrm>
              <a:prstGeom prst="rect">
                <a:avLst/>
              </a:prstGeom>
              <a:blipFill rotWithShape="1">
                <a:blip r:embed="rId7"/>
                <a:stretch>
                  <a:fillRect l="-3333" t="-8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994040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Practice Question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graphicFrame>
        <p:nvGraphicFramePr>
          <p:cNvPr id="151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60942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" name="Content Placeholder 15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>
                <a:latin typeface="Arial Narrow" pitchFamily="34" charset="0"/>
                <a:cs typeface="Times New Roman" pitchFamily="18" charset="0"/>
              </a:rPr>
              <a:t>What percentage of the letters </a:t>
            </a:r>
            <a:r>
              <a:rPr lang="en-GB" sz="6000" dirty="0">
                <a:latin typeface="Arial Narrow" pitchFamily="34" charset="0"/>
                <a:cs typeface="Times New Roman" pitchFamily="18" charset="0"/>
              </a:rPr>
              <a:t>in </a:t>
            </a:r>
            <a:r>
              <a:rPr lang="en-GB" sz="6000" dirty="0" smtClean="0">
                <a:latin typeface="Arial Narrow" pitchFamily="34" charset="0"/>
                <a:cs typeface="Times New Roman" pitchFamily="18" charset="0"/>
              </a:rPr>
              <a:t>“ADENOVIRUS” are vowels?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792672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629</a:t>
            </a:r>
            <a:endParaRPr lang="en-US" sz="5400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Round 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2.1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1" name="Rectangle 150"/>
          <p:cNvSpPr/>
          <p:nvPr/>
        </p:nvSpPr>
        <p:spPr>
          <a:xfrm>
            <a:off x="457200" y="1305341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latin typeface="Arial Narrow" pitchFamily="34" charset="0"/>
              </a:rPr>
              <a:t>If </a:t>
            </a:r>
            <a:r>
              <a:rPr lang="en-US" sz="5400" b="1" dirty="0" smtClean="0">
                <a:latin typeface="Arial Narrow" pitchFamily="34" charset="0"/>
              </a:rPr>
              <a:t>Mrs. Pant </a:t>
            </a:r>
            <a:r>
              <a:rPr lang="en-US" sz="5400" b="1" dirty="0">
                <a:latin typeface="Arial Narrow" pitchFamily="34" charset="0"/>
              </a:rPr>
              <a:t>yells at </a:t>
            </a:r>
            <a:r>
              <a:rPr lang="en-US" sz="5400" b="1" dirty="0" err="1" smtClean="0">
                <a:latin typeface="Arial Narrow" pitchFamily="34" charset="0"/>
              </a:rPr>
              <a:t>Shreyas</a:t>
            </a:r>
            <a:r>
              <a:rPr lang="en-US" sz="5400" b="1" dirty="0" smtClean="0">
                <a:latin typeface="Arial Narrow" pitchFamily="34" charset="0"/>
              </a:rPr>
              <a:t> </a:t>
            </a:r>
            <a:r>
              <a:rPr lang="en-US" sz="5400" b="1" dirty="0" smtClean="0">
                <a:latin typeface="Arial Narrow" pitchFamily="34" charset="0"/>
              </a:rPr>
              <a:t>once every </a:t>
            </a:r>
            <a:r>
              <a:rPr lang="en-US" sz="5400" b="1" dirty="0">
                <a:latin typeface="Arial Narrow" pitchFamily="34" charset="0"/>
              </a:rPr>
              <a:t>15 minutes, how many times does </a:t>
            </a:r>
            <a:r>
              <a:rPr lang="en-US" sz="5400" b="1" dirty="0" err="1" smtClean="0">
                <a:latin typeface="Arial Narrow" pitchFamily="34" charset="0"/>
              </a:rPr>
              <a:t>Shreyas</a:t>
            </a:r>
            <a:r>
              <a:rPr lang="en-US" sz="5400" b="1" dirty="0" smtClean="0">
                <a:latin typeface="Arial Narrow" pitchFamily="34" charset="0"/>
              </a:rPr>
              <a:t> </a:t>
            </a:r>
            <a:r>
              <a:rPr lang="en-US" sz="5400" b="1" dirty="0">
                <a:latin typeface="Arial Narrow" pitchFamily="34" charset="0"/>
              </a:rPr>
              <a:t>get yelled at in 4.5 hours? </a:t>
            </a:r>
            <a:endParaRPr lang="en-US" sz="5400" b="1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50062" y="2438400"/>
            <a:ext cx="9749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18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7200" y="2033190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latin typeface="Arial Narrow" pitchFamily="34" charset="0"/>
              </a:rPr>
              <a:t>Find the sum of the first 7 prime numbers</a:t>
            </a:r>
            <a:r>
              <a:rPr lang="en-US" sz="7200" b="1" dirty="0" smtClean="0">
                <a:latin typeface="Arial Narrow" pitchFamily="34" charset="0"/>
              </a:rPr>
              <a:t>. </a:t>
            </a:r>
            <a:endParaRPr lang="en-US" sz="7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12204" y="2438399"/>
            <a:ext cx="112082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58</a:t>
            </a:r>
            <a:endParaRPr lang="en-US" sz="8000" dirty="0">
              <a:latin typeface="Arial Narrow" pitchFamily="34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2:00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="1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b="1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1:50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1:40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1:30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1:20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1:10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1:00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="1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b="1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0:50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0:40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0:30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0:20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0:10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0:09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0:08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0:07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0:06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0:05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0:04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0:03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0:02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  <a:cs typeface="Times New Roman"/>
              </a:rPr>
              <a:t>0:01</a:t>
            </a:r>
            <a:endParaRPr lang="en-US" sz="3600" b="1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838200" y="2367171"/>
                <a:ext cx="7632116" cy="2123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6600" b="1" dirty="0">
                    <a:latin typeface="Arial Narrow" pitchFamily="34" charset="0"/>
                  </a:rPr>
                  <a:t>Solve for a: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>
                          <a:latin typeface="Cambria Math"/>
                        </a:rPr>
                        <m:t>𝟓</m:t>
                      </m:r>
                      <m:r>
                        <a:rPr lang="en-US" sz="6600" b="1" i="1">
                          <a:latin typeface="Cambria Math"/>
                        </a:rPr>
                        <m:t>𝒂</m:t>
                      </m:r>
                      <m:r>
                        <a:rPr lang="en-US" sz="6600" b="1" i="1">
                          <a:latin typeface="Cambria Math"/>
                        </a:rPr>
                        <m:t>−</m:t>
                      </m:r>
                      <m:r>
                        <a:rPr lang="en-US" sz="6600" b="1" i="1">
                          <a:latin typeface="Cambria Math"/>
                        </a:rPr>
                        <m:t>𝟐𝟎𝟎𝟓</m:t>
                      </m:r>
                      <m:r>
                        <a:rPr lang="en-US" sz="6600" b="1" i="1">
                          <a:latin typeface="Cambria Math"/>
                        </a:rPr>
                        <m:t>=</m:t>
                      </m:r>
                      <m:r>
                        <a:rPr lang="en-US" sz="6600" b="1" i="1">
                          <a:latin typeface="Cambria Math"/>
                        </a:rPr>
                        <m:t>𝟏𝟎𝟎𝟎</m:t>
                      </m:r>
                    </m:oMath>
                  </m:oMathPara>
                </a14:m>
                <a:endParaRPr lang="en-US" sz="6600" b="1" dirty="0">
                  <a:effectLst/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59400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367171"/>
                <a:ext cx="7632116" cy="2123658"/>
              </a:xfrm>
              <a:prstGeom prst="rect">
                <a:avLst/>
              </a:prstGeom>
              <a:blipFill rotWithShape="1">
                <a:blip r:embed="rId7"/>
                <a:stretch>
                  <a:fillRect t="-945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2667000" y="2184128"/>
                <a:ext cx="4038600" cy="1323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defTabSz="914400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8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cs typeface="Times New Roman" pitchFamily="18" charset="0"/>
                        </a:rPr>
                        <m:t>601</m:t>
                      </m:r>
                    </m:oMath>
                  </m:oMathPara>
                </a14:m>
                <a:endParaRPr kumimoji="0" lang="en-US" sz="8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0" y="2184128"/>
                <a:ext cx="4038600" cy="13234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417638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 Narrow" pitchFamily="34" charset="0"/>
                <a:cs typeface="Times New Roman" pitchFamily="18" charset="0"/>
              </a:rPr>
              <a:t>Find the area of the figure indicated below:</a:t>
            </a:r>
            <a:endParaRPr lang="en-US" sz="48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362200" y="2858869"/>
            <a:ext cx="3962400" cy="2194302"/>
            <a:chOff x="4343400" y="2987298"/>
            <a:chExt cx="3962400" cy="219430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343400" y="5181600"/>
              <a:ext cx="3962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8305800" y="2987298"/>
              <a:ext cx="0" cy="219430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781800" y="2987298"/>
              <a:ext cx="1524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781800" y="2987298"/>
              <a:ext cx="0" cy="135610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343400" y="4343400"/>
              <a:ext cx="2438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343400" y="4343400"/>
              <a:ext cx="0" cy="838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343400" y="3239869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3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387140" y="3660338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5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495800" y="4992469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7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396540" y="2249269"/>
            <a:ext cx="39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3</a:t>
            </a:r>
            <a:endParaRPr lang="en-US" sz="36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7618"/>
            <a:ext cx="8229600" cy="6627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Arial Narrow" pitchFamily="34" charset="0"/>
              </a:rPr>
              <a:t>23</a:t>
            </a:r>
            <a:endParaRPr lang="en-US" sz="9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2.5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1644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57202" y="1720840"/>
            <a:ext cx="84962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The </a:t>
            </a:r>
            <a:r>
              <a:rPr lang="en-US" sz="3600" b="1" dirty="0">
                <a:latin typeface="Arial Narrow" pitchFamily="34" charset="0"/>
              </a:rPr>
              <a:t>dimensions of </a:t>
            </a:r>
            <a:r>
              <a:rPr lang="en-US" sz="3600" b="1" dirty="0" smtClean="0">
                <a:latin typeface="Arial Narrow" pitchFamily="34" charset="0"/>
              </a:rPr>
              <a:t>Mrs. </a:t>
            </a:r>
            <a:r>
              <a:rPr lang="en-US" sz="3600" b="1" dirty="0" smtClean="0">
                <a:latin typeface="Arial Narrow" pitchFamily="34" charset="0"/>
              </a:rPr>
              <a:t>Grice</a:t>
            </a:r>
            <a:r>
              <a:rPr lang="en-US" sz="3600" b="1" dirty="0" smtClean="0">
                <a:latin typeface="Arial Narrow" pitchFamily="34" charset="0"/>
              </a:rPr>
              <a:t>’s </a:t>
            </a:r>
            <a:r>
              <a:rPr lang="en-US" sz="3600" b="1" dirty="0" smtClean="0">
                <a:latin typeface="Arial Narrow" pitchFamily="34" charset="0"/>
              </a:rPr>
              <a:t>wall are</a:t>
            </a:r>
          </a:p>
          <a:p>
            <a:r>
              <a:rPr lang="en-US" sz="3600" b="1" dirty="0" smtClean="0">
                <a:latin typeface="Arial Narrow" pitchFamily="34" charset="0"/>
              </a:rPr>
              <a:t>14 ft. x 20 </a:t>
            </a:r>
            <a:r>
              <a:rPr lang="en-US" sz="3600" b="1" dirty="0">
                <a:latin typeface="Arial Narrow" pitchFamily="34" charset="0"/>
              </a:rPr>
              <a:t>ft. The students hang up drawings that are 7 </a:t>
            </a:r>
            <a:r>
              <a:rPr lang="en-US" sz="3600" b="1" dirty="0" smtClean="0">
                <a:latin typeface="Arial Narrow" pitchFamily="34" charset="0"/>
              </a:rPr>
              <a:t>ft. </a:t>
            </a:r>
            <a:r>
              <a:rPr lang="en-US" sz="3600" b="1" dirty="0">
                <a:latin typeface="Arial Narrow" pitchFamily="34" charset="0"/>
              </a:rPr>
              <a:t>x 5 </a:t>
            </a:r>
            <a:r>
              <a:rPr lang="en-US" sz="3600" b="1" dirty="0" smtClean="0">
                <a:latin typeface="Arial Narrow" pitchFamily="34" charset="0"/>
              </a:rPr>
              <a:t>ft. </a:t>
            </a:r>
            <a:r>
              <a:rPr lang="en-US" sz="3600" b="1" dirty="0">
                <a:latin typeface="Arial Narrow" pitchFamily="34" charset="0"/>
              </a:rPr>
              <a:t>If they hang up 7 </a:t>
            </a:r>
            <a:r>
              <a:rPr lang="en-US" sz="3600" b="1" dirty="0" smtClean="0">
                <a:latin typeface="Arial Narrow" pitchFamily="34" charset="0"/>
              </a:rPr>
              <a:t>drawings on the wall such that they do not overlap, </a:t>
            </a:r>
            <a:r>
              <a:rPr lang="en-US" sz="3600" b="1" dirty="0">
                <a:latin typeface="Arial Narrow" pitchFamily="34" charset="0"/>
              </a:rPr>
              <a:t>how much </a:t>
            </a:r>
            <a:r>
              <a:rPr lang="en-US" sz="3600" b="1" dirty="0" smtClean="0">
                <a:latin typeface="Arial Narrow" pitchFamily="34" charset="0"/>
              </a:rPr>
              <a:t>space </a:t>
            </a:r>
            <a:r>
              <a:rPr lang="en-US" sz="3600" b="1" dirty="0">
                <a:latin typeface="Arial Narrow" pitchFamily="34" charset="0"/>
              </a:rPr>
              <a:t>is not covered by </a:t>
            </a:r>
            <a:r>
              <a:rPr lang="en-US" sz="3600" b="1" dirty="0" smtClean="0">
                <a:latin typeface="Arial Narrow" pitchFamily="34" charset="0"/>
              </a:rPr>
              <a:t>drawings on the wall? Express your answer in square feet.</a:t>
            </a:r>
            <a:endParaRPr lang="en-US" sz="3600" b="1" dirty="0"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2.5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8078" y="2828836"/>
            <a:ext cx="10278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 Narrow" pitchFamily="34" charset="0"/>
              </a:rPr>
              <a:t>35</a:t>
            </a:r>
            <a:endParaRPr lang="en-US" sz="7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Round 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Practice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2666999"/>
            <a:ext cx="8229600" cy="152400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3600" dirty="0" smtClean="0">
              <a:latin typeface="Arial Narrow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600" dirty="0" smtClean="0"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50 or 50% </a:t>
            </a:r>
            <a:endParaRPr lang="en-US" sz="6600" dirty="0">
              <a:latin typeface="Arial Narrow" pitchFamily="34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57202" y="1242539"/>
            <a:ext cx="800099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smtClean="0">
                <a:latin typeface="Arial Narrow" pitchFamily="34" charset="0"/>
              </a:rPr>
              <a:t>There are 7 butterflies for every 5 moths in Mr</a:t>
            </a:r>
            <a:r>
              <a:rPr lang="en-US" sz="4800" b="1" dirty="0" smtClean="0">
                <a:latin typeface="Arial Narrow" pitchFamily="34" charset="0"/>
              </a:rPr>
              <a:t>. Sturdivant’s </a:t>
            </a:r>
            <a:r>
              <a:rPr lang="en-US" sz="4800" b="1" dirty="0" smtClean="0">
                <a:latin typeface="Arial Narrow" pitchFamily="34" charset="0"/>
              </a:rPr>
              <a:t>garden. How many butterflies are there in his garden if there are 110 moths?</a:t>
            </a:r>
            <a:endParaRPr lang="en-US" sz="48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0181" y="2875002"/>
            <a:ext cx="13436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latin typeface="Arial Narrow" pitchFamily="34" charset="0"/>
              </a:rPr>
              <a:t>154</a:t>
            </a:r>
            <a:endParaRPr lang="en-US" sz="6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1" name="Content Placeholder 150"/>
          <p:cNvSpPr>
            <a:spLocks noGrp="1"/>
          </p:cNvSpPr>
          <p:nvPr>
            <p:ph idx="1"/>
          </p:nvPr>
        </p:nvSpPr>
        <p:spPr>
          <a:xfrm>
            <a:off x="482602" y="2057400"/>
            <a:ext cx="8381998" cy="243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err="1" smtClean="0"/>
              <a:t>Anshul</a:t>
            </a:r>
            <a:r>
              <a:rPr lang="en-US" sz="5400" b="1" dirty="0" smtClean="0">
                <a:latin typeface="Arial Narrow" pitchFamily="34" charset="0"/>
              </a:rPr>
              <a:t> </a:t>
            </a:r>
            <a:r>
              <a:rPr lang="en-US" sz="5400" b="1" dirty="0">
                <a:latin typeface="Arial Narrow" pitchFamily="34" charset="0"/>
              </a:rPr>
              <a:t>likes colors. How many </a:t>
            </a:r>
            <a:r>
              <a:rPr lang="en-US" sz="5400" b="1" dirty="0" smtClean="0">
                <a:latin typeface="Arial Narrow" pitchFamily="34" charset="0"/>
              </a:rPr>
              <a:t>distinct ways </a:t>
            </a:r>
            <a:r>
              <a:rPr lang="en-US" sz="5400" b="1" dirty="0">
                <a:latin typeface="Arial Narrow" pitchFamily="34" charset="0"/>
              </a:rPr>
              <a:t>can </a:t>
            </a:r>
            <a:r>
              <a:rPr lang="en-US" sz="5400" b="1" dirty="0" err="1" smtClean="0">
                <a:latin typeface="Arial Narrow" pitchFamily="34" charset="0"/>
              </a:rPr>
              <a:t>Anshul</a:t>
            </a:r>
            <a:r>
              <a:rPr lang="en-US" sz="5400" b="1" dirty="0" smtClean="0">
                <a:latin typeface="Arial Narrow" pitchFamily="34" charset="0"/>
              </a:rPr>
              <a:t> </a:t>
            </a:r>
            <a:r>
              <a:rPr lang="en-US" sz="5400" b="1" dirty="0">
                <a:latin typeface="Arial Narrow" pitchFamily="34" charset="0"/>
              </a:rPr>
              <a:t>arrange the letters </a:t>
            </a:r>
            <a:r>
              <a:rPr lang="en-US" sz="5400" b="1" dirty="0" smtClean="0">
                <a:latin typeface="Arial Narrow" pitchFamily="34" charset="0"/>
              </a:rPr>
              <a:t>in the word </a:t>
            </a:r>
            <a:r>
              <a:rPr lang="en-US" sz="5400" b="1" dirty="0">
                <a:latin typeface="Arial Narrow" pitchFamily="34" charset="0"/>
              </a:rPr>
              <a:t>COLOR</a:t>
            </a:r>
            <a:r>
              <a:rPr lang="en-US" sz="5400" b="1" dirty="0" smtClean="0">
                <a:latin typeface="Arial Narrow" pitchFamily="34" charset="0"/>
              </a:rPr>
              <a:t>?</a:t>
            </a:r>
            <a:endParaRPr lang="en-GB" sz="4400" b="1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286000"/>
            <a:ext cx="1999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600" dirty="0" smtClean="0">
                <a:latin typeface="Arial Narrow" pitchFamily="34" charset="0"/>
                <a:cs typeface="Times New Roman" pitchFamily="18" charset="0"/>
              </a:rPr>
              <a:t>60</a:t>
            </a:r>
            <a:endParaRPr lang="en-US" sz="9600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1" name="Content Placeholder 150"/>
          <p:cNvSpPr>
            <a:spLocks noGrp="1"/>
          </p:cNvSpPr>
          <p:nvPr>
            <p:ph idx="1"/>
          </p:nvPr>
        </p:nvSpPr>
        <p:spPr>
          <a:xfrm>
            <a:off x="457202" y="1417639"/>
            <a:ext cx="8229600" cy="3992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 Narrow" pitchFamily="34" charset="0"/>
              </a:rPr>
              <a:t>Lawrence has </a:t>
            </a:r>
            <a:r>
              <a:rPr lang="en-US" sz="4000" b="1" dirty="0" smtClean="0">
                <a:latin typeface="Arial Narrow" pitchFamily="34" charset="0"/>
              </a:rPr>
              <a:t>14 more Android tablets than </a:t>
            </a:r>
            <a:r>
              <a:rPr lang="en-US" sz="4000" b="1" dirty="0" smtClean="0">
                <a:latin typeface="Arial Narrow" pitchFamily="34" charset="0"/>
              </a:rPr>
              <a:t>Rohan. Rohan has </a:t>
            </a:r>
            <a:r>
              <a:rPr lang="en-US" sz="4000" b="1" dirty="0" smtClean="0">
                <a:latin typeface="Arial Narrow" pitchFamily="34" charset="0"/>
              </a:rPr>
              <a:t>twice the number of Android tablets that </a:t>
            </a:r>
            <a:r>
              <a:rPr lang="en-US" sz="4000" b="1" dirty="0" err="1" smtClean="0">
                <a:latin typeface="Arial Narrow" pitchFamily="34" charset="0"/>
              </a:rPr>
              <a:t>Zhuo</a:t>
            </a:r>
            <a:r>
              <a:rPr lang="en-US" sz="4000" b="1" dirty="0" smtClean="0">
                <a:latin typeface="Arial Narrow" pitchFamily="34" charset="0"/>
              </a:rPr>
              <a:t> has</a:t>
            </a:r>
            <a:r>
              <a:rPr lang="en-US" sz="4000" b="1" dirty="0" smtClean="0">
                <a:latin typeface="Arial Narrow" pitchFamily="34" charset="0"/>
              </a:rPr>
              <a:t>. </a:t>
            </a:r>
            <a:r>
              <a:rPr lang="en-US" sz="4000" b="1" dirty="0" err="1" smtClean="0">
                <a:latin typeface="Arial Narrow" pitchFamily="34" charset="0"/>
              </a:rPr>
              <a:t>Zhuo</a:t>
            </a:r>
            <a:r>
              <a:rPr lang="en-US" sz="4000" b="1" dirty="0" smtClean="0">
                <a:latin typeface="Arial Narrow" pitchFamily="34" charset="0"/>
              </a:rPr>
              <a:t> has </a:t>
            </a:r>
            <a:r>
              <a:rPr lang="en-US" sz="4000" b="1" dirty="0" smtClean="0">
                <a:latin typeface="Arial Narrow" pitchFamily="34" charset="0"/>
              </a:rPr>
              <a:t>27 Android tablets. How many total Android tablets are there?</a:t>
            </a:r>
            <a:endParaRPr lang="en-GB" sz="3600" b="1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2875002"/>
            <a:ext cx="220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rial Narrow" pitchFamily="34" charset="0"/>
              </a:rPr>
              <a:t>149</a:t>
            </a:r>
            <a:endParaRPr lang="en-US" sz="6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1" name="Content Placeholder 150"/>
          <p:cNvSpPr>
            <a:spLocks noGrp="1"/>
          </p:cNvSpPr>
          <p:nvPr>
            <p:ph idx="1"/>
          </p:nvPr>
        </p:nvSpPr>
        <p:spPr>
          <a:xfrm>
            <a:off x="609600" y="2362201"/>
            <a:ext cx="8229600" cy="1524000"/>
          </a:xfrm>
        </p:spPr>
        <p:txBody>
          <a:bodyPr>
            <a:noAutofit/>
          </a:bodyPr>
          <a:lstStyle/>
          <a:p>
            <a:pPr mar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800" b="1" dirty="0" smtClean="0">
                <a:latin typeface="Arial Narrow" pitchFamily="34" charset="0"/>
                <a:cs typeface="Times New Roman" pitchFamily="18" charset="0"/>
              </a:rPr>
              <a:t>Convert 011011</a:t>
            </a:r>
            <a:r>
              <a:rPr lang="en-US" sz="8800" b="1" baseline="-25000" dirty="0" smtClean="0">
                <a:latin typeface="Arial Narrow" pitchFamily="34" charset="0"/>
                <a:cs typeface="Times New Roman" pitchFamily="18" charset="0"/>
              </a:rPr>
              <a:t>2  </a:t>
            </a:r>
            <a:r>
              <a:rPr lang="en-US" sz="88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to base 10.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8078" y="2828836"/>
            <a:ext cx="10278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 Narrow" pitchFamily="34" charset="0"/>
              </a:rPr>
              <a:t>27</a:t>
            </a:r>
            <a:endParaRPr lang="en-US" sz="7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3.5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482602" y="1443841"/>
            <a:ext cx="8381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 Narrow" pitchFamily="34" charset="0"/>
              </a:rPr>
              <a:t>Emgra</a:t>
            </a:r>
            <a:r>
              <a:rPr lang="en-US" sz="3600" b="1" dirty="0" smtClean="0">
                <a:latin typeface="Arial Narrow" pitchFamily="34" charset="0"/>
              </a:rPr>
              <a:t> is </a:t>
            </a:r>
            <a:r>
              <a:rPr lang="en-US" sz="3600" b="1" dirty="0">
                <a:latin typeface="Arial Narrow" pitchFamily="34" charset="0"/>
              </a:rPr>
              <a:t>a huge Alabama fan. H</a:t>
            </a:r>
            <a:r>
              <a:rPr lang="en-US" sz="3600" b="1" dirty="0" smtClean="0">
                <a:latin typeface="Arial Narrow" pitchFamily="34" charset="0"/>
              </a:rPr>
              <a:t>e </a:t>
            </a:r>
            <a:r>
              <a:rPr lang="en-US" sz="3600" b="1" dirty="0">
                <a:latin typeface="Arial Narrow" pitchFamily="34" charset="0"/>
              </a:rPr>
              <a:t>starts with 11 elephants in his room on the first </a:t>
            </a:r>
            <a:r>
              <a:rPr lang="en-US" sz="3600" b="1" dirty="0" smtClean="0">
                <a:latin typeface="Arial Narrow" pitchFamily="34" charset="0"/>
              </a:rPr>
              <a:t>day. The next day he brings in the same number of elephants as he had the previous day, and this pattern continues. At the end of the 4</a:t>
            </a:r>
            <a:r>
              <a:rPr lang="en-US" sz="3600" b="1" baseline="30000" dirty="0" smtClean="0">
                <a:latin typeface="Arial Narrow" pitchFamily="34" charset="0"/>
              </a:rPr>
              <a:t>th</a:t>
            </a:r>
            <a:r>
              <a:rPr lang="en-US" sz="3600" b="1" dirty="0" smtClean="0">
                <a:latin typeface="Arial Narrow" pitchFamily="34" charset="0"/>
              </a:rPr>
              <a:t> </a:t>
            </a:r>
            <a:r>
              <a:rPr lang="en-US" sz="3600" b="1" dirty="0">
                <a:latin typeface="Arial Narrow" pitchFamily="34" charset="0"/>
              </a:rPr>
              <a:t>day, how many elephants does he have in his </a:t>
            </a:r>
            <a:r>
              <a:rPr lang="en-US" sz="3600" b="1" dirty="0" smtClean="0">
                <a:latin typeface="Arial Narrow" pitchFamily="34" charset="0"/>
              </a:rPr>
              <a:t>room in total?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3.5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2921168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 Narrow" pitchFamily="34" charset="0"/>
              </a:rPr>
              <a:t>88</a:t>
            </a:r>
            <a:endParaRPr lang="en-US" sz="6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Round 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Round 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Content Placeholder 150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2773362"/>
              </a:xfrm>
            </p:spPr>
            <p:txBody>
              <a:bodyPr>
                <a:noAutofit/>
              </a:bodyPr>
              <a:lstStyle/>
              <a:p>
                <a:pPr lvl="0">
                  <a:buNone/>
                </a:pPr>
                <a:r>
                  <a:rPr lang="en-US" sz="5400" b="1" dirty="0" smtClean="0">
                    <a:latin typeface="Arial Narrow" pitchFamily="34" charset="0"/>
                    <a:cs typeface="Times New Roman" pitchFamily="18" charset="0"/>
                  </a:rPr>
                  <a:t>Simplify:</a:t>
                </a:r>
              </a:p>
              <a:p>
                <a:pPr lv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54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 smtClean="0">
                                  <a:latin typeface="Cambria Math"/>
                                  <a:cs typeface="Times New Roman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5400" b="1" i="1" smtClean="0">
                                  <a:latin typeface="Cambria Math"/>
                                  <a:cs typeface="Times New Roman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en-US" sz="5400" b="1" i="1" smtClean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54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 smtClean="0">
                                  <a:latin typeface="Cambria Math"/>
                                  <a:cs typeface="Times New Roman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5400" b="1" i="1" smtClean="0">
                                  <a:latin typeface="Cambria Math"/>
                                  <a:cs typeface="Times New Roman" pitchFamily="18" charset="0"/>
                                </a:rPr>
                                <m:t>𝟖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54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 smtClean="0">
                                  <a:latin typeface="Cambria Math"/>
                                  <a:cs typeface="Times New Roman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5400" b="1" i="1" smtClean="0">
                                  <a:latin typeface="Cambria Math"/>
                                  <a:cs typeface="Times New Roman" pitchFamily="18" charset="0"/>
                                </a:rPr>
                                <m:t>𝟔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5400" b="1" dirty="0">
                  <a:latin typeface="Arial Narrow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1" name="Content Placeholder 15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2773362"/>
              </a:xfrm>
              <a:blipFill rotWithShape="1">
                <a:blip r:embed="rId6"/>
                <a:stretch>
                  <a:fillRect l="-3926" t="-6154" b="-31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028103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28011" y="2338252"/>
                <a:ext cx="4087979" cy="2181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latin typeface="Cambria Math"/>
                          </a:rPr>
                          <m:t>33</m:t>
                        </m:r>
                      </m:num>
                      <m:den>
                        <m:r>
                          <a:rPr lang="en-US" sz="9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9600" dirty="0" smtClean="0">
                    <a:latin typeface="Arial Narrow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9600" b="0" i="1" smtClean="0">
                        <a:latin typeface="Cambria Math"/>
                      </a:rPr>
                      <m:t>8</m:t>
                    </m:r>
                    <m:f>
                      <m:fPr>
                        <m:ctrlPr>
                          <a:rPr lang="en-US" sz="9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9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96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011" y="2338252"/>
                <a:ext cx="4087979" cy="2181495"/>
              </a:xfrm>
              <a:prstGeom prst="rect">
                <a:avLst/>
              </a:prstGeom>
              <a:blipFill rotWithShape="1">
                <a:blip r:embed="rId4"/>
                <a:stretch>
                  <a:fillRect t="-2521" b="-15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5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1.1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ChangeArrowheads="1"/>
              </p:cNvSpPr>
              <p:nvPr/>
            </p:nvSpPr>
            <p:spPr bwMode="auto">
              <a:xfrm>
                <a:off x="152400" y="2265300"/>
                <a:ext cx="8839200" cy="1435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6000" i="1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6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en-US" sz="60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en-US" sz="60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6000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6000" i="1"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6000" i="1">
                                                      <a:latin typeface="Cambria Math"/>
                                                    </a:rPr>
                                                    <m:t>(((((((</m:t>
                                                  </m:r>
                                                  <m:sSup>
                                                    <m:sSupPr>
                                                      <m:ctrlPr>
                                                        <a:rPr lang="en-US" sz="6000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6000" i="1">
                                                          <a:latin typeface="Cambria Math"/>
                                                        </a:rPr>
                                                        <m:t>64</m:t>
                                                      </m:r>
                                                    </m:e>
                                                    <m:sup>
                                                      <m:f>
                                                        <m:fPr>
                                                          <m:ctrlPr>
                                                            <a:rPr lang="en-US" sz="6000" i="1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fPr>
                                                        <m:num>
                                                          <m:r>
                                                            <a:rPr lang="en-US" sz="6000" i="1">
                                                              <a:latin typeface="Cambria Math"/>
                                                            </a:rPr>
                                                            <m:t>1</m:t>
                                                          </m:r>
                                                        </m:num>
                                                        <m:den>
                                                          <m:r>
                                                            <a:rPr lang="en-US" sz="6000" i="1">
                                                              <a:latin typeface="Cambria Math"/>
                                                            </a:rPr>
                                                            <m:t>3</m:t>
                                                          </m:r>
                                                        </m:den>
                                                      </m:f>
                                                    </m:sup>
                                                  </m:sSup>
                                                  <m:r>
                                                    <a:rPr lang="en-US" sz="6000" i="1">
                                                      <a:latin typeface="Cambria Math"/>
                                                    </a:rPr>
                                                    <m:t>)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6000" i="1">
                                                      <a:latin typeface="Cambria Math"/>
                                                    </a:rPr>
                                                    <m:t>3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sz="6000" i="1"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f>
                                                <m:fPr>
                                                  <m:ctrlPr>
                                                    <a:rPr lang="en-US" sz="6000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6000" i="1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sz="6000" i="1">
                                                      <a:latin typeface="Cambria Math"/>
                                                    </a:rPr>
                                                    <m:t>4</m:t>
                                                  </m:r>
                                                </m:den>
                                              </m:f>
                                            </m:sup>
                                          </m:sSup>
                                          <m:r>
                                            <a:rPr lang="en-US" sz="6000" i="1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US" sz="6000" i="1">
                                              <a:latin typeface="Cambria Math"/>
                                            </a:rPr>
                                            <m:t>4</m:t>
                                          </m:r>
                                        </m:sup>
                                      </m:sSup>
                                      <m:r>
                                        <a:rPr lang="en-US" sz="60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6000" i="1">
                                          <a:latin typeface="Cambria Math"/>
                                        </a:rPr>
                                        <m:t>0</m:t>
                                      </m:r>
                                    </m:sup>
                                  </m:sSup>
                                  <m:r>
                                    <a:rPr lang="en-US" sz="60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6000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60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6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6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60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60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60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60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2265300"/>
                <a:ext cx="8839200" cy="14353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</a:rPr>
              <a:t>Question 4.2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latin typeface="Arial Narrow" pitchFamily="34" charset="0"/>
              </a:rPr>
              <a:t>Find the slope between the points (1,2) and (9,46). </a:t>
            </a:r>
            <a:endParaRPr lang="en-US" sz="7200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2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2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3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9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"/>
                </p:tgtEl>
              </p:cMediaNode>
            </p:video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14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37578" y="2600568"/>
                <a:ext cx="3268844" cy="1656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7200" b="0" i="1" smtClean="0">
                        <a:latin typeface="Cambria Math"/>
                      </a:rPr>
                      <m:t>5.5</m:t>
                    </m:r>
                  </m:oMath>
                </a14:m>
                <a:r>
                  <a:rPr lang="en-US" sz="7200" dirty="0" smtClean="0">
                    <a:latin typeface="Arial Narrow" pitchFamily="34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7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7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72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578" y="2600568"/>
                <a:ext cx="3268844" cy="1656864"/>
              </a:xfrm>
              <a:prstGeom prst="rect">
                <a:avLst/>
              </a:prstGeom>
              <a:blipFill rotWithShape="1">
                <a:blip r:embed="rId4"/>
                <a:stretch>
                  <a:fillRect t="-1845" b="-14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7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4.3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pic>
        <p:nvPicPr>
          <p:cNvPr id="37069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4" y="1820176"/>
            <a:ext cx="7618413" cy="3217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95986" y="2057400"/>
                <a:ext cx="1552028" cy="2397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/>
                            </a:rPr>
                            <m:t>31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80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986" y="2057400"/>
                <a:ext cx="1552028" cy="23971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7" name="Begin.mp3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3" name="TextBox 152"/>
          <p:cNvSpPr txBox="1"/>
          <p:nvPr/>
        </p:nvSpPr>
        <p:spPr>
          <a:xfrm>
            <a:off x="685800" y="1417638"/>
            <a:ext cx="777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latin typeface="Arial Narrow" pitchFamily="34" charset="0"/>
              </a:rPr>
              <a:t>KJ</a:t>
            </a:r>
            <a:r>
              <a:rPr lang="en-US" sz="5400" b="1" dirty="0" smtClean="0">
                <a:latin typeface="Arial Narrow" pitchFamily="34" charset="0"/>
              </a:rPr>
              <a:t> = The area of a right triangle with hypotenuse 13 and a leg of 12 . </a:t>
            </a:r>
          </a:p>
          <a:p>
            <a:endParaRPr lang="en-US" b="1" dirty="0" smtClean="0">
              <a:latin typeface="Arial Narrow" pitchFamily="34" charset="0"/>
            </a:endParaRPr>
          </a:p>
          <a:p>
            <a:r>
              <a:rPr lang="en-US" sz="5400" b="1" dirty="0" smtClean="0">
                <a:latin typeface="Arial Narrow" pitchFamily="34" charset="0"/>
              </a:rPr>
              <a:t>Find (</a:t>
            </a:r>
            <a:r>
              <a:rPr lang="en-US" sz="5400" b="1" i="1" dirty="0" smtClean="0">
                <a:latin typeface="Arial Narrow" pitchFamily="34" charset="0"/>
              </a:rPr>
              <a:t>KJ</a:t>
            </a:r>
            <a:r>
              <a:rPr lang="en-US" sz="5400" b="1" dirty="0" smtClean="0">
                <a:latin typeface="Arial Narrow" pitchFamily="34" charset="0"/>
              </a:rPr>
              <a:t>)</a:t>
            </a:r>
            <a:r>
              <a:rPr lang="en-US" sz="5400" b="1" baseline="30000" dirty="0" smtClean="0">
                <a:latin typeface="Arial Narrow" pitchFamily="34" charset="0"/>
              </a:rPr>
              <a:t>3</a:t>
            </a:r>
            <a:r>
              <a:rPr lang="en-US" sz="5400" b="1" dirty="0" smtClean="0">
                <a:latin typeface="Arial Narrow" pitchFamily="34" charset="0"/>
              </a:rPr>
              <a:t>.</a:t>
            </a:r>
          </a:p>
        </p:txBody>
      </p:sp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08479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7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69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86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 Narrow" pitchFamily="34" charset="0"/>
                <a:ea typeface="Cambria Math" pitchFamily="18" charset="0"/>
              </a:rPr>
              <a:t>27,000</a:t>
            </a:r>
            <a:endParaRPr lang="en-US" sz="8000" dirty="0">
              <a:latin typeface="Arial Narrow" pitchFamily="34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Question 4.5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Rectangle 2"/>
          <p:cNvSpPr>
            <a:spLocks noChangeArrowheads="1"/>
          </p:cNvSpPr>
          <p:nvPr/>
        </p:nvSpPr>
        <p:spPr bwMode="auto">
          <a:xfrm>
            <a:off x="457202" y="1320085"/>
            <a:ext cx="8229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latin typeface="Arial Narrow" pitchFamily="34" charset="0"/>
              </a:rPr>
              <a:t>Part of a rectangle is colored blue and the rest is left white. If a third of it was colored </a:t>
            </a:r>
            <a:r>
              <a:rPr lang="en-US" sz="4400" b="1" dirty="0" smtClean="0">
                <a:latin typeface="Arial Narrow" pitchFamily="34" charset="0"/>
              </a:rPr>
              <a:t>blue, </a:t>
            </a:r>
            <a:r>
              <a:rPr lang="en-US" sz="4400" b="1" dirty="0">
                <a:latin typeface="Arial Narrow" pitchFamily="34" charset="0"/>
              </a:rPr>
              <a:t>and </a:t>
            </a:r>
            <a:r>
              <a:rPr lang="en-US" sz="4400" b="1" dirty="0" smtClean="0">
                <a:latin typeface="Arial Narrow" pitchFamily="34" charset="0"/>
              </a:rPr>
              <a:t>the colored portion </a:t>
            </a:r>
            <a:r>
              <a:rPr lang="en-US" sz="4400" b="1" dirty="0">
                <a:latin typeface="Arial Narrow" pitchFamily="34" charset="0"/>
              </a:rPr>
              <a:t>has an area of </a:t>
            </a:r>
            <a:r>
              <a:rPr lang="en-US" sz="4400" b="1" dirty="0" smtClean="0">
                <a:latin typeface="Arial Narrow" pitchFamily="34" charset="0"/>
              </a:rPr>
              <a:t>3 square units, </a:t>
            </a:r>
            <a:r>
              <a:rPr lang="en-US" sz="4400" b="1" dirty="0">
                <a:latin typeface="Arial Narrow" pitchFamily="34" charset="0"/>
              </a:rPr>
              <a:t>what is the area of the white </a:t>
            </a:r>
            <a:r>
              <a:rPr lang="en-US" sz="4400" b="1" dirty="0" smtClean="0">
                <a:latin typeface="Arial Narrow" pitchFamily="34" charset="0"/>
              </a:rPr>
              <a:t>portion in square units?</a:t>
            </a:r>
            <a:endParaRPr lang="en-US" sz="4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4.5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0050" y="2644170"/>
            <a:ext cx="72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6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End of 6</a:t>
            </a:r>
            <a:r>
              <a:rPr lang="en-US" b="1" baseline="30000" dirty="0" smtClean="0">
                <a:latin typeface="Arial Narrow" pitchFamily="34" charset="0"/>
                <a:cs typeface="Times New Roman"/>
              </a:rPr>
              <a:t>th</a:t>
            </a:r>
            <a:r>
              <a:rPr lang="en-US" b="1" dirty="0" smtClean="0">
                <a:latin typeface="Arial Narrow" pitchFamily="34" charset="0"/>
                <a:cs typeface="Times New Roman"/>
              </a:rPr>
              <a:t> Grade Ciphering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Questions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1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0141" y="1999730"/>
                <a:ext cx="7963719" cy="2858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80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8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8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80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8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80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80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8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8000" b="0" i="1" smtClean="0">
                          <a:latin typeface="Cambria Math"/>
                        </a:rPr>
                        <m:t>−8=?</m:t>
                      </m:r>
                    </m:oMath>
                  </m:oMathPara>
                </a14:m>
                <a:endParaRPr lang="en-US" sz="80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41" y="1999730"/>
                <a:ext cx="7963719" cy="285853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368899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89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</a:t>
            </a:r>
            <a:r>
              <a:rPr lang="en-US" b="1" dirty="0">
                <a:latin typeface="Arial Narrow" pitchFamily="34" charset="0"/>
                <a:cs typeface="Times New Roman"/>
              </a:rPr>
              <a:t>1</a:t>
            </a:r>
            <a:r>
              <a:rPr lang="en-US" b="1" dirty="0" smtClean="0">
                <a:latin typeface="Arial Narrow" pitchFamily="34" charset="0"/>
                <a:cs typeface="Times New Roman"/>
              </a:rPr>
              <a:t>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pic>
        <p:nvPicPr>
          <p:cNvPr id="5" name="Picture 4" descr="ASFAlogo_sm_hmpg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 t="12903"/>
          <a:stretch>
            <a:fillRect/>
          </a:stretch>
        </p:blipFill>
        <p:spPr>
          <a:xfrm>
            <a:off x="152400" y="5486400"/>
            <a:ext cx="1905000" cy="137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2875002"/>
            <a:ext cx="106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 Narrow" pitchFamily="34" charset="0"/>
              </a:rPr>
              <a:t>-2</a:t>
            </a:r>
            <a:endParaRPr lang="en-US" sz="6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6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2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50" y="1843951"/>
            <a:ext cx="88011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itchFamily="34" charset="0"/>
              </a:rPr>
              <a:t>A nomad travels 300 miles North</a:t>
            </a:r>
            <a:r>
              <a:rPr lang="en-US" sz="4000" b="1" dirty="0" smtClean="0">
                <a:latin typeface="Arial Narrow" pitchFamily="34" charset="0"/>
              </a:rPr>
              <a:t>, then </a:t>
            </a:r>
            <a:r>
              <a:rPr lang="en-US" sz="4000" b="1" dirty="0">
                <a:latin typeface="Arial Narrow" pitchFamily="34" charset="0"/>
              </a:rPr>
              <a:t>400 miles East. The nomad wishes to go back where he came from but wishes to take the shortest distance. How </a:t>
            </a:r>
            <a:r>
              <a:rPr lang="en-US" sz="4000" b="1" dirty="0" smtClean="0">
                <a:latin typeface="Arial Narrow" pitchFamily="34" charset="0"/>
              </a:rPr>
              <a:t>many miles must he travel to reach the starting point?</a:t>
            </a:r>
            <a:endParaRPr lang="en-US" sz="4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63494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2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7282" y="2828836"/>
            <a:ext cx="14494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 Narrow" pitchFamily="34" charset="0"/>
              </a:rPr>
              <a:t>500</a:t>
            </a:r>
            <a:endParaRPr lang="en-US" sz="7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4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1.1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-12700" y="27432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solidFill>
                  <a:prstClr val="black"/>
                </a:solidFill>
                <a:latin typeface="Arial Narrow" pitchFamily="34" charset="0"/>
                <a:ea typeface="Cambria Math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1518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3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72084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 Narrow" pitchFamily="34" charset="0"/>
                <a:cs typeface="Times New Roman" pitchFamily="18" charset="0"/>
              </a:rPr>
              <a:t>What is the sum of the next 2 numbers if the following pattern continues? </a:t>
            </a:r>
          </a:p>
          <a:p>
            <a:r>
              <a:rPr lang="en-US" sz="5400" b="1" dirty="0" smtClean="0">
                <a:latin typeface="Arial Narrow" pitchFamily="34" charset="0"/>
                <a:cs typeface="Times New Roman" pitchFamily="18" charset="0"/>
              </a:rPr>
              <a:t>3, 8, 5, 10, 7, 12, 9, ___, ____</a:t>
            </a:r>
            <a:endParaRPr lang="en-US" sz="5400" b="1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41301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01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3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58078" y="2828836"/>
            <a:ext cx="10278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7200" dirty="0" smtClean="0">
                <a:latin typeface="Arial Narrow" pitchFamily="34" charset="0"/>
                <a:cs typeface="Times New Roman" pitchFamily="18" charset="0"/>
              </a:rPr>
              <a:t>25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4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549" y="1417638"/>
            <a:ext cx="72008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itchFamily="34" charset="0"/>
              </a:rPr>
              <a:t>Find the area of the right triangle below:</a:t>
            </a:r>
            <a:endParaRPr lang="en-US" sz="4000" b="1" dirty="0">
              <a:latin typeface="Arial Narrow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590800" y="2743200"/>
            <a:ext cx="0" cy="1828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4572000"/>
            <a:ext cx="411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590800" y="2743200"/>
            <a:ext cx="4114800" cy="1828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4267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95600" y="42672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2819400"/>
            <a:ext cx="7008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 Narrow" pitchFamily="34" charset="0"/>
              </a:rPr>
              <a:t>19</a:t>
            </a:r>
            <a:endParaRPr lang="en-US" sz="4400" b="1" dirty="0">
              <a:latin typeface="Arial Narrow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038600" y="4488359"/>
            <a:ext cx="7008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 Narrow" pitchFamily="34" charset="0"/>
              </a:rPr>
              <a:t>18</a:t>
            </a:r>
            <a:endParaRPr lang="en-US" sz="4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09249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39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  <a:cs typeface="Times New Roman"/>
              </a:rPr>
              <a:t>Extra Question 4 Answer:</a:t>
            </a:r>
            <a:endParaRPr lang="en-US" b="1" dirty="0">
              <a:latin typeface="Arial Narrow" pitchFamily="34" charset="0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04245" y="2815178"/>
                <a:ext cx="2335511" cy="1227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US" sz="6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6600" b="0" i="1" smtClean="0">
                              <a:latin typeface="Cambria Math"/>
                            </a:rPr>
                            <m:t>37</m:t>
                          </m:r>
                        </m:e>
                      </m:rad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245" y="2815178"/>
                <a:ext cx="2335511" cy="12276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6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Question 1.2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1:00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 pitchFamily="18" charset="0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Interval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0:50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0:40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0:30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0:20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0:10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0:09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0:08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0:07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0:06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0:05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5 Seconds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0:04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0:03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0:02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0:01</a:t>
            </a:r>
            <a:endParaRPr lang="en-US" sz="3600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6018" name="Rectangle 2"/>
              <p:cNvSpPr>
                <a:spLocks noChangeArrowheads="1"/>
              </p:cNvSpPr>
              <p:nvPr/>
            </p:nvSpPr>
            <p:spPr bwMode="auto">
              <a:xfrm>
                <a:off x="609600" y="1549831"/>
                <a:ext cx="8229600" cy="3758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 dirty="0" smtClean="0">
                    <a:latin typeface="Arial Narrow" pitchFamily="34" charset="0"/>
                  </a:rPr>
                  <a:t>Deanna </a:t>
                </a:r>
                <a:r>
                  <a:rPr lang="en-US" sz="3200" b="1" dirty="0">
                    <a:latin typeface="Arial Narrow" pitchFamily="34" charset="0"/>
                  </a:rPr>
                  <a:t>makes the most spectacular pie ever. At the end of the party,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latin typeface="Arial Narrow" pitchFamily="34" charset="0"/>
                  </a:rPr>
                  <a:t> of the pie has been devoured. Karan is just too amazed by this pie, and sneaks back into to the room to steal 30% of the remaining pie. Then, after Karan sneaks away, Deanna comes back into the room. What fraction of the pie does she have to take back home? </a:t>
                </a:r>
              </a:p>
            </p:txBody>
          </p:sp>
        </mc:Choice>
        <mc:Fallback xmlns="">
          <p:sp>
            <p:nvSpPr>
              <p:cNvPr id="8601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549831"/>
                <a:ext cx="8229600" cy="3758337"/>
              </a:xfrm>
              <a:prstGeom prst="rect">
                <a:avLst/>
              </a:prstGeom>
              <a:blipFill rotWithShape="1">
                <a:blip r:embed="rId7"/>
                <a:stretch>
                  <a:fillRect l="-1852" t="-1621" r="-963" b="-486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</TotalTime>
  <Words>4185</Words>
  <Application>Microsoft Office PowerPoint</Application>
  <PresentationFormat>On-screen Show (4:3)</PresentationFormat>
  <Paragraphs>3315</Paragraphs>
  <Slides>85</Slides>
  <Notes>85</Notes>
  <HiddenSlides>0</HiddenSlides>
  <MMClips>109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7" baseType="lpstr">
      <vt:lpstr>Office Theme</vt:lpstr>
      <vt:lpstr>Equation</vt:lpstr>
      <vt:lpstr>Alabama School of Fine Arts</vt:lpstr>
      <vt:lpstr>Practice Question</vt:lpstr>
      <vt:lpstr>PowerPoint Presentation</vt:lpstr>
      <vt:lpstr>Practice Answer:</vt:lpstr>
      <vt:lpstr>Round 1</vt:lpstr>
      <vt:lpstr>Question 1.1</vt:lpstr>
      <vt:lpstr>PowerPoint Presentation</vt:lpstr>
      <vt:lpstr>1.1 Answer:</vt:lpstr>
      <vt:lpstr>Question 1.2</vt:lpstr>
      <vt:lpstr>PowerPoint Presentation</vt:lpstr>
      <vt:lpstr>1.2 Answer:</vt:lpstr>
      <vt:lpstr>Question 1.3</vt:lpstr>
      <vt:lpstr>PowerPoint Presentation</vt:lpstr>
      <vt:lpstr>1.3 Answer:</vt:lpstr>
      <vt:lpstr>Question 1.4</vt:lpstr>
      <vt:lpstr>PowerPoint Presentation</vt:lpstr>
      <vt:lpstr>1.4 Answer:</vt:lpstr>
      <vt:lpstr>Question 1.5</vt:lpstr>
      <vt:lpstr>PowerPoint Presentation</vt:lpstr>
      <vt:lpstr>1.5 Answer:</vt:lpstr>
      <vt:lpstr>End of Round 1</vt:lpstr>
      <vt:lpstr>Round 2</vt:lpstr>
      <vt:lpstr>Question 2.1</vt:lpstr>
      <vt:lpstr>PowerPoint Presentation</vt:lpstr>
      <vt:lpstr>2.1 Answer:</vt:lpstr>
      <vt:lpstr>Question 2.2</vt:lpstr>
      <vt:lpstr>PowerPoint Presentation</vt:lpstr>
      <vt:lpstr>2.2 Answer:</vt:lpstr>
      <vt:lpstr>Question 2.3</vt:lpstr>
      <vt:lpstr>PowerPoint Presentation</vt:lpstr>
      <vt:lpstr>2.3 Answer:</vt:lpstr>
      <vt:lpstr>Question 2.4</vt:lpstr>
      <vt:lpstr>PowerPoint Presentation</vt:lpstr>
      <vt:lpstr>2.4 Answer:</vt:lpstr>
      <vt:lpstr>Question 2.5</vt:lpstr>
      <vt:lpstr>PowerPoint Presentation</vt:lpstr>
      <vt:lpstr>2.5 Answer:</vt:lpstr>
      <vt:lpstr>End of Round 2</vt:lpstr>
      <vt:lpstr>Round 3</vt:lpstr>
      <vt:lpstr>Question 3.1</vt:lpstr>
      <vt:lpstr>PowerPoint Presentation</vt:lpstr>
      <vt:lpstr>3.1 Answer:</vt:lpstr>
      <vt:lpstr>Question 3.2</vt:lpstr>
      <vt:lpstr>PowerPoint Presentation</vt:lpstr>
      <vt:lpstr>3.2 Answer:</vt:lpstr>
      <vt:lpstr>Question 3.3</vt:lpstr>
      <vt:lpstr>PowerPoint Presentation</vt:lpstr>
      <vt:lpstr>3.3 Answer:</vt:lpstr>
      <vt:lpstr>Question 3.4</vt:lpstr>
      <vt:lpstr>PowerPoint Presentation</vt:lpstr>
      <vt:lpstr>3.4 Answer:</vt:lpstr>
      <vt:lpstr>Question 3.5</vt:lpstr>
      <vt:lpstr>PowerPoint Presentation</vt:lpstr>
      <vt:lpstr>3.5 Answer:</vt:lpstr>
      <vt:lpstr>End of Round 3</vt:lpstr>
      <vt:lpstr>Round 4</vt:lpstr>
      <vt:lpstr>Question 4.1</vt:lpstr>
      <vt:lpstr>PowerPoint Presentation</vt:lpstr>
      <vt:lpstr>4.1 Answer:</vt:lpstr>
      <vt:lpstr>Question 4.2</vt:lpstr>
      <vt:lpstr>PowerPoint Presentation</vt:lpstr>
      <vt:lpstr>4.2 Answer:</vt:lpstr>
      <vt:lpstr>Question 4.3</vt:lpstr>
      <vt:lpstr>PowerPoint Presentation</vt:lpstr>
      <vt:lpstr>4.3 Answer:</vt:lpstr>
      <vt:lpstr>Question 4.4</vt:lpstr>
      <vt:lpstr>PowerPoint Presentation</vt:lpstr>
      <vt:lpstr>4.4 Answer:</vt:lpstr>
      <vt:lpstr>Question 4.5</vt:lpstr>
      <vt:lpstr>PowerPoint Presentation</vt:lpstr>
      <vt:lpstr>4.5 Answer:</vt:lpstr>
      <vt:lpstr>End of 6th Grade Ciphering</vt:lpstr>
      <vt:lpstr>Extra Questions</vt:lpstr>
      <vt:lpstr>Extra Question 1</vt:lpstr>
      <vt:lpstr>PowerPoint Presentation</vt:lpstr>
      <vt:lpstr>Extra Question 1 Answer:</vt:lpstr>
      <vt:lpstr>Extra Question 2</vt:lpstr>
      <vt:lpstr>PowerPoint Presentation</vt:lpstr>
      <vt:lpstr>Extra Question 2 Answer:</vt:lpstr>
      <vt:lpstr>Extra Question 3</vt:lpstr>
      <vt:lpstr>PowerPoint Presentation</vt:lpstr>
      <vt:lpstr>Extra Question 3 Answer:</vt:lpstr>
      <vt:lpstr>Extra Question 4</vt:lpstr>
      <vt:lpstr>PowerPoint Presentation</vt:lpstr>
      <vt:lpstr>Extra Question 4 Answer:</vt:lpstr>
    </vt:vector>
  </TitlesOfParts>
  <Company>UAB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School of Fine Arts</dc:title>
  <dc:creator>Gabriel Spieler</dc:creator>
  <cp:lastModifiedBy>Lisa</cp:lastModifiedBy>
  <cp:revision>287</cp:revision>
  <cp:lastPrinted>2011-01-21T03:55:35Z</cp:lastPrinted>
  <dcterms:created xsi:type="dcterms:W3CDTF">2009-12-17T00:08:51Z</dcterms:created>
  <dcterms:modified xsi:type="dcterms:W3CDTF">2014-01-15T15:18:00Z</dcterms:modified>
</cp:coreProperties>
</file>